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27" r:id="rId3"/>
    <p:sldId id="328" r:id="rId4"/>
    <p:sldId id="306" r:id="rId5"/>
    <p:sldId id="308" r:id="rId6"/>
    <p:sldId id="309" r:id="rId7"/>
    <p:sldId id="310" r:id="rId8"/>
    <p:sldId id="277" r:id="rId9"/>
    <p:sldId id="281" r:id="rId10"/>
    <p:sldId id="282" r:id="rId11"/>
    <p:sldId id="278" r:id="rId12"/>
    <p:sldId id="280" r:id="rId13"/>
    <p:sldId id="279" r:id="rId14"/>
    <p:sldId id="317" r:id="rId15"/>
    <p:sldId id="325" r:id="rId16"/>
    <p:sldId id="322" r:id="rId17"/>
    <p:sldId id="323" r:id="rId18"/>
    <p:sldId id="318" r:id="rId19"/>
    <p:sldId id="319" r:id="rId20"/>
    <p:sldId id="320" r:id="rId21"/>
    <p:sldId id="321" r:id="rId22"/>
    <p:sldId id="324" r:id="rId23"/>
    <p:sldId id="326" r:id="rId24"/>
    <p:sldId id="300" r:id="rId25"/>
    <p:sldId id="301" r:id="rId26"/>
    <p:sldId id="329" r:id="rId27"/>
    <p:sldId id="330" r:id="rId28"/>
    <p:sldId id="331" r:id="rId29"/>
    <p:sldId id="332" r:id="rId30"/>
    <p:sldId id="333" r:id="rId31"/>
    <p:sldId id="270" r:id="rId32"/>
    <p:sldId id="303" r:id="rId33"/>
    <p:sldId id="271" r:id="rId34"/>
    <p:sldId id="274" r:id="rId35"/>
    <p:sldId id="334" r:id="rId36"/>
    <p:sldId id="335" r:id="rId37"/>
    <p:sldId id="336" r:id="rId38"/>
    <p:sldId id="337" r:id="rId39"/>
    <p:sldId id="338" r:id="rId40"/>
    <p:sldId id="339" r:id="rId41"/>
    <p:sldId id="340" r:id="rId42"/>
    <p:sldId id="341" r:id="rId43"/>
    <p:sldId id="342" r:id="rId44"/>
    <p:sldId id="343" r:id="rId45"/>
    <p:sldId id="34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1627" autoAdjust="0"/>
  </p:normalViewPr>
  <p:slideViewPr>
    <p:cSldViewPr snapToGrid="0">
      <p:cViewPr varScale="1">
        <p:scale>
          <a:sx n="67" d="100"/>
          <a:sy n="67" d="100"/>
        </p:scale>
        <p:origin x="644" y="44"/>
      </p:cViewPr>
      <p:guideLst/>
    </p:cSldViewPr>
  </p:slideViewPr>
  <p:outlineViewPr>
    <p:cViewPr>
      <p:scale>
        <a:sx n="33" d="100"/>
        <a:sy n="33" d="100"/>
      </p:scale>
      <p:origin x="0" y="-253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0FF06-014B-488A-9F91-F27857992898}" type="datetimeFigureOut">
              <a:rPr lang="en-IN" smtClean="0"/>
              <a:t>12-06-2022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174CA-F9F5-4E80-A098-51EB0C0CA094}" type="slidenum">
              <a:rPr lang="en-IN" smtClean="0"/>
              <a:t>‹#›</a:t>
            </a:fld>
            <a:endParaRPr lang="en-IN"/>
          </a:p>
        </p:txBody>
      </p:sp>
    </p:spTree>
    <p:extLst>
      <p:ext uri="{BB962C8B-B14F-4D97-AF65-F5344CB8AC3E}">
        <p14:creationId xmlns:p14="http://schemas.microsoft.com/office/powerpoint/2010/main" val="1360435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fld id="{91C9E27E-8D04-42E7-A6AD-5610B68F73E4}" type="slidenum">
              <a:rPr lang="en-US" smtClean="0"/>
              <a:pPr eaLnBrk="1" hangingPunct="1"/>
              <a:t>24</a:t>
            </a:fld>
            <a:endParaRPr lang="en-US"/>
          </a:p>
        </p:txBody>
      </p:sp>
    </p:spTree>
    <p:extLst>
      <p:ext uri="{BB962C8B-B14F-4D97-AF65-F5344CB8AC3E}">
        <p14:creationId xmlns:p14="http://schemas.microsoft.com/office/powerpoint/2010/main" val="4598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200" b="0" i="0" u="none" strike="noStrike" kern="1200" baseline="0" dirty="0">
                <a:solidFill>
                  <a:schemeClr val="tx1"/>
                </a:solidFill>
                <a:latin typeface="+mn-lt"/>
                <a:ea typeface="+mn-ea"/>
                <a:cs typeface="+mn-cs"/>
              </a:rPr>
              <a:t>A axis of motion is defined as an axis where relative motion between cutting tool and </a:t>
            </a:r>
            <a:r>
              <a:rPr lang="en-IN" sz="1200" b="0" i="0" u="none" strike="noStrike" kern="1200" baseline="0" dirty="0" err="1">
                <a:solidFill>
                  <a:schemeClr val="tx1"/>
                </a:solidFill>
                <a:latin typeface="+mn-lt"/>
                <a:ea typeface="+mn-ea"/>
                <a:cs typeface="+mn-cs"/>
              </a:rPr>
              <a:t>workpiece</a:t>
            </a:r>
            <a:r>
              <a:rPr lang="en-IN" sz="1200" b="0" i="0" u="none" strike="noStrike" kern="1200" baseline="0" dirty="0">
                <a:solidFill>
                  <a:schemeClr val="tx1"/>
                </a:solidFill>
                <a:latin typeface="+mn-lt"/>
                <a:ea typeface="+mn-ea"/>
                <a:cs typeface="+mn-cs"/>
              </a:rPr>
              <a:t> occurs.</a:t>
            </a:r>
          </a:p>
          <a:p>
            <a:pPr marL="171450" indent="-171450">
              <a:buFont typeface="Arial" panose="020B0604020202020204" pitchFamily="34" charset="0"/>
              <a:buChar char="•"/>
            </a:pPr>
            <a:r>
              <a:rPr lang="en-IN" sz="1200" b="0" i="0" u="none" strike="noStrike" kern="1200" baseline="0" dirty="0">
                <a:solidFill>
                  <a:schemeClr val="tx1"/>
                </a:solidFill>
                <a:latin typeface="+mn-lt"/>
                <a:ea typeface="+mn-ea"/>
                <a:cs typeface="+mn-cs"/>
              </a:rPr>
              <a:t> The primary axes of motion are referred to as the X, Y, and Z axes and form the machine tool XYZ coordinate system. </a:t>
            </a:r>
          </a:p>
          <a:p>
            <a:pPr marL="171450" indent="-171450">
              <a:buFont typeface="Arial" panose="020B0604020202020204" pitchFamily="34" charset="0"/>
              <a:buChar char="•"/>
            </a:pPr>
            <a:r>
              <a:rPr lang="en-IN" sz="1200" b="0" i="0" u="none" strike="noStrike" kern="1200" baseline="0" dirty="0">
                <a:solidFill>
                  <a:schemeClr val="tx1"/>
                </a:solidFill>
                <a:latin typeface="+mn-lt"/>
                <a:ea typeface="+mn-ea"/>
                <a:cs typeface="+mn-cs"/>
              </a:rPr>
              <a:t>In CNC machine tool, each axis of motion is equipped with a driving device to replace the </a:t>
            </a:r>
            <a:r>
              <a:rPr lang="en-IN" sz="1200" b="0" i="0" u="none" strike="noStrike" kern="1200" baseline="0" dirty="0" err="1">
                <a:solidFill>
                  <a:schemeClr val="tx1"/>
                </a:solidFill>
                <a:latin typeface="+mn-lt"/>
                <a:ea typeface="+mn-ea"/>
                <a:cs typeface="+mn-cs"/>
              </a:rPr>
              <a:t>handwheel</a:t>
            </a:r>
            <a:r>
              <a:rPr lang="en-IN" sz="1200" b="0" i="0" u="none" strike="noStrike" kern="1200" baseline="0" dirty="0">
                <a:solidFill>
                  <a:schemeClr val="tx1"/>
                </a:solidFill>
                <a:latin typeface="+mn-lt"/>
                <a:ea typeface="+mn-ea"/>
                <a:cs typeface="+mn-cs"/>
              </a:rPr>
              <a:t> of the conventional machine tool. </a:t>
            </a:r>
          </a:p>
          <a:p>
            <a:pPr marL="171450" indent="-171450">
              <a:buFont typeface="Arial" panose="020B0604020202020204" pitchFamily="34" charset="0"/>
              <a:buChar char="•"/>
            </a:pPr>
            <a:r>
              <a:rPr lang="en-IN" sz="1200" b="0" i="0" u="none" strike="noStrike" kern="1200" baseline="0" dirty="0">
                <a:solidFill>
                  <a:schemeClr val="tx1"/>
                </a:solidFill>
                <a:latin typeface="+mn-lt"/>
                <a:ea typeface="+mn-ea"/>
                <a:cs typeface="+mn-cs"/>
              </a:rPr>
              <a:t>Figure shows the coordinate system and the axes of motion of a typical machine tool. </a:t>
            </a:r>
          </a:p>
          <a:p>
            <a:pPr marL="171450" indent="-171450">
              <a:buFont typeface="Arial" panose="020B0604020202020204" pitchFamily="34" charset="0"/>
              <a:buChar char="•"/>
            </a:pPr>
            <a:r>
              <a:rPr lang="en-IN" sz="1200" b="0" i="0" u="none" strike="noStrike" kern="1200" baseline="0" dirty="0">
                <a:solidFill>
                  <a:schemeClr val="tx1"/>
                </a:solidFill>
                <a:latin typeface="+mn-lt"/>
                <a:ea typeface="+mn-ea"/>
                <a:cs typeface="+mn-cs"/>
              </a:rPr>
              <a:t>Conventionally machine tools are designated by the number of axes of motion they can provide to control the tool position and orientation. </a:t>
            </a:r>
          </a:p>
          <a:p>
            <a:pPr marL="171450" indent="-171450">
              <a:buFont typeface="Arial" panose="020B0604020202020204" pitchFamily="34" charset="0"/>
              <a:buChar char="•"/>
            </a:pPr>
            <a:r>
              <a:rPr lang="en-IN" sz="1200" b="0" i="0" u="none" strike="noStrike" kern="1200" baseline="0" dirty="0">
                <a:solidFill>
                  <a:schemeClr val="tx1"/>
                </a:solidFill>
                <a:latin typeface="+mn-lt"/>
                <a:ea typeface="+mn-ea"/>
                <a:cs typeface="+mn-cs"/>
              </a:rPr>
              <a:t>In these CNC machine tools, the tool is controlled along the three axes (X, Y, and Z) simultaneously, but the tool orientation doesn’t change with the tool motion . </a:t>
            </a:r>
            <a:endParaRPr lang="en-IN" dirty="0"/>
          </a:p>
        </p:txBody>
      </p:sp>
      <p:sp>
        <p:nvSpPr>
          <p:cNvPr id="4" name="Slide Number Placeholder 3"/>
          <p:cNvSpPr>
            <a:spLocks noGrp="1"/>
          </p:cNvSpPr>
          <p:nvPr>
            <p:ph type="sldNum" sz="quarter" idx="10"/>
          </p:nvPr>
        </p:nvSpPr>
        <p:spPr/>
        <p:txBody>
          <a:bodyPr/>
          <a:lstStyle/>
          <a:p>
            <a:fld id="{A7A51A95-942B-4CD7-A481-E0767F21E3DA}" type="slidenum">
              <a:rPr lang="en-IN" smtClean="0"/>
              <a:pPr/>
              <a:t>26</a:t>
            </a:fld>
            <a:endParaRPr lang="en-IN"/>
          </a:p>
        </p:txBody>
      </p:sp>
    </p:spTree>
    <p:extLst>
      <p:ext uri="{BB962C8B-B14F-4D97-AF65-F5344CB8AC3E}">
        <p14:creationId xmlns:p14="http://schemas.microsoft.com/office/powerpoint/2010/main" val="154158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solidFill>
                  <a:schemeClr val="bg1"/>
                </a:solidFill>
              </a:rPr>
              <a:t> </a:t>
            </a:r>
            <a:endParaRPr lang="en-IN" dirty="0"/>
          </a:p>
        </p:txBody>
      </p:sp>
      <p:sp>
        <p:nvSpPr>
          <p:cNvPr id="4" name="Slide Number Placeholder 3"/>
          <p:cNvSpPr>
            <a:spLocks noGrp="1"/>
          </p:cNvSpPr>
          <p:nvPr>
            <p:ph type="sldNum" sz="quarter" idx="10"/>
          </p:nvPr>
        </p:nvSpPr>
        <p:spPr/>
        <p:txBody>
          <a:bodyPr/>
          <a:lstStyle/>
          <a:p>
            <a:fld id="{909174CA-F9F5-4E80-A098-51EB0C0CA094}" type="slidenum">
              <a:rPr lang="en-IN" smtClean="0"/>
              <a:t>27</a:t>
            </a:fld>
            <a:endParaRPr lang="en-IN"/>
          </a:p>
        </p:txBody>
      </p:sp>
    </p:spTree>
    <p:extLst>
      <p:ext uri="{BB962C8B-B14F-4D97-AF65-F5344CB8AC3E}">
        <p14:creationId xmlns:p14="http://schemas.microsoft.com/office/powerpoint/2010/main" val="153883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148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cs typeface="Arial" pitchFamily="34" charset="0"/>
              </a:defRPr>
            </a:lvl1pPr>
            <a:lvl2pPr marL="742950" indent="-285750" eaLnBrk="0" hangingPunct="0">
              <a:defRPr>
                <a:solidFill>
                  <a:schemeClr val="tx1"/>
                </a:solidFill>
                <a:latin typeface="Tahoma" pitchFamily="34" charset="0"/>
                <a:cs typeface="Arial" pitchFamily="34" charset="0"/>
              </a:defRPr>
            </a:lvl2pPr>
            <a:lvl3pPr marL="1143000" indent="-228600" eaLnBrk="0" hangingPunct="0">
              <a:defRPr>
                <a:solidFill>
                  <a:schemeClr val="tx1"/>
                </a:solidFill>
                <a:latin typeface="Tahoma" pitchFamily="34" charset="0"/>
                <a:cs typeface="Arial" pitchFamily="34" charset="0"/>
              </a:defRPr>
            </a:lvl3pPr>
            <a:lvl4pPr marL="1600200" indent="-228600" eaLnBrk="0" hangingPunct="0">
              <a:defRPr>
                <a:solidFill>
                  <a:schemeClr val="tx1"/>
                </a:solidFill>
                <a:latin typeface="Tahoma" pitchFamily="34" charset="0"/>
                <a:cs typeface="Arial" pitchFamily="34" charset="0"/>
              </a:defRPr>
            </a:lvl4pPr>
            <a:lvl5pPr marL="2057400" indent="-228600" eaLnBrk="0" hangingPunct="0">
              <a:defRPr>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a:solidFill>
                  <a:schemeClr val="tx1"/>
                </a:solidFill>
                <a:latin typeface="Tahoma" pitchFamily="34" charset="0"/>
                <a:cs typeface="Arial" pitchFamily="34" charset="0"/>
              </a:defRPr>
            </a:lvl9pPr>
          </a:lstStyle>
          <a:p>
            <a:pPr eaLnBrk="1" hangingPunct="1"/>
            <a:fld id="{07C1AAC5-1AC5-4EA7-9AD5-863FD5C1C6BF}" type="slidenum">
              <a:rPr lang="en-US" smtClean="0"/>
              <a:pPr eaLnBrk="1" hangingPunct="1"/>
              <a:t>32</a:t>
            </a:fld>
            <a:endParaRPr lang="en-US"/>
          </a:p>
        </p:txBody>
      </p:sp>
    </p:spTree>
    <p:extLst>
      <p:ext uri="{BB962C8B-B14F-4D97-AF65-F5344CB8AC3E}">
        <p14:creationId xmlns:p14="http://schemas.microsoft.com/office/powerpoint/2010/main" val="126604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722AF06-C187-44F2-AFA8-82143AA70902}"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928011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722AF06-C187-44F2-AFA8-82143AA70902}"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1461555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722AF06-C187-44F2-AFA8-82143AA70902}"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3953564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722AF06-C187-44F2-AFA8-82143AA70902}"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191921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22AF06-C187-44F2-AFA8-82143AA70902}"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137041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722AF06-C187-44F2-AFA8-82143AA70902}"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10295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722AF06-C187-44F2-AFA8-82143AA70902}" type="datetimeFigureOut">
              <a:rPr lang="en-IN" smtClean="0"/>
              <a:t>12-06-2022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2931508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722AF06-C187-44F2-AFA8-82143AA70902}" type="datetimeFigureOut">
              <a:rPr lang="en-IN" smtClean="0"/>
              <a:t>12-06-2022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83474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2AF06-C187-44F2-AFA8-82143AA70902}" type="datetimeFigureOut">
              <a:rPr lang="en-IN" smtClean="0"/>
              <a:t>12-06-2022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560840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22AF06-C187-44F2-AFA8-82143AA70902}"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220760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22AF06-C187-44F2-AFA8-82143AA70902}"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C7B8DD-6BFE-434D-A867-3F8FD20EA621}" type="slidenum">
              <a:rPr lang="en-IN" smtClean="0"/>
              <a:t>‹#›</a:t>
            </a:fld>
            <a:endParaRPr lang="en-IN"/>
          </a:p>
        </p:txBody>
      </p:sp>
    </p:spTree>
    <p:extLst>
      <p:ext uri="{BB962C8B-B14F-4D97-AF65-F5344CB8AC3E}">
        <p14:creationId xmlns:p14="http://schemas.microsoft.com/office/powerpoint/2010/main" val="2201354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1722AF06-C187-44F2-AFA8-82143AA70902}" type="datetimeFigureOut">
              <a:rPr lang="en-IN" smtClean="0"/>
              <a:pPr/>
              <a:t>12-06-2022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2DC7B8DD-6BFE-434D-A867-3F8FD20EA621}" type="slidenum">
              <a:rPr lang="en-IN" smtClean="0"/>
              <a:pPr/>
              <a:t>‹#›</a:t>
            </a:fld>
            <a:endParaRPr lang="en-IN"/>
          </a:p>
        </p:txBody>
      </p:sp>
    </p:spTree>
    <p:extLst>
      <p:ext uri="{BB962C8B-B14F-4D97-AF65-F5344CB8AC3E}">
        <p14:creationId xmlns:p14="http://schemas.microsoft.com/office/powerpoint/2010/main" val="1739823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solidFill>
                  <a:schemeClr val="bg1"/>
                </a:solidFill>
              </a:rPr>
              <a:t>IC100</a:t>
            </a:r>
            <a:br>
              <a:rPr lang="en-US" dirty="0">
                <a:solidFill>
                  <a:schemeClr val="bg1"/>
                </a:solidFill>
              </a:rPr>
            </a:br>
            <a:br>
              <a:rPr lang="en-US" dirty="0">
                <a:solidFill>
                  <a:schemeClr val="bg1"/>
                </a:solidFill>
              </a:rPr>
            </a:br>
            <a:r>
              <a:rPr lang="en-US" dirty="0">
                <a:solidFill>
                  <a:schemeClr val="bg1"/>
                </a:solidFill>
              </a:rPr>
              <a:t>CNC Machine</a:t>
            </a:r>
            <a:endParaRPr lang="en-IN" dirty="0">
              <a:solidFill>
                <a:schemeClr val="bg1"/>
              </a:solidFill>
            </a:endParaRPr>
          </a:p>
        </p:txBody>
      </p:sp>
      <p:sp>
        <p:nvSpPr>
          <p:cNvPr id="3" name="Subtitle 2"/>
          <p:cNvSpPr>
            <a:spLocks noGrp="1"/>
          </p:cNvSpPr>
          <p:nvPr>
            <p:ph type="subTitle" idx="1"/>
          </p:nvPr>
        </p:nvSpPr>
        <p:spPr>
          <a:xfrm>
            <a:off x="1524000" y="4138367"/>
            <a:ext cx="9144000" cy="2184662"/>
          </a:xfrm>
        </p:spPr>
        <p:txBody>
          <a:bodyPr>
            <a:normAutofit lnSpcReduction="10000"/>
          </a:bodyPr>
          <a:lstStyle/>
          <a:p>
            <a:r>
              <a:rPr lang="en-US" dirty="0">
                <a:solidFill>
                  <a:schemeClr val="bg1"/>
                </a:solidFill>
              </a:rPr>
              <a:t>Dr. Purnendu Das (Presenter)</a:t>
            </a:r>
          </a:p>
          <a:p>
            <a:r>
              <a:rPr lang="en-US" sz="2400" dirty="0">
                <a:solidFill>
                  <a:schemeClr val="bg1"/>
                </a:solidFill>
              </a:rPr>
              <a:t>Dr Jose Immanuel R. (Owner)</a:t>
            </a:r>
            <a:endParaRPr lang="en-US" dirty="0">
              <a:solidFill>
                <a:schemeClr val="bg1"/>
              </a:solidFill>
            </a:endParaRPr>
          </a:p>
          <a:p>
            <a:r>
              <a:rPr lang="en-US" dirty="0">
                <a:solidFill>
                  <a:schemeClr val="bg1"/>
                </a:solidFill>
              </a:rPr>
              <a:t>Assistant Professor</a:t>
            </a:r>
          </a:p>
          <a:p>
            <a:r>
              <a:rPr lang="en-US" dirty="0">
                <a:solidFill>
                  <a:schemeClr val="bg1"/>
                </a:solidFill>
              </a:rPr>
              <a:t>Department of Mechanical Engineering</a:t>
            </a:r>
          </a:p>
          <a:p>
            <a:r>
              <a:rPr lang="en-US" b="1" dirty="0">
                <a:solidFill>
                  <a:schemeClr val="bg1"/>
                </a:solidFill>
              </a:rPr>
              <a:t>Indian Institute of Technology Bhilai</a:t>
            </a:r>
            <a:endParaRPr lang="en-IN" b="1" dirty="0">
              <a:solidFill>
                <a:schemeClr val="bg1"/>
              </a:solidFill>
            </a:endParaRPr>
          </a:p>
        </p:txBody>
      </p:sp>
    </p:spTree>
    <p:extLst>
      <p:ext uri="{BB962C8B-B14F-4D97-AF65-F5344CB8AC3E}">
        <p14:creationId xmlns:p14="http://schemas.microsoft.com/office/powerpoint/2010/main" val="3592917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Disadvantages</a:t>
            </a: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10</a:t>
            </a:fld>
            <a:endParaRPr kumimoji="0" lang="en-US"/>
          </a:p>
        </p:txBody>
      </p:sp>
      <p:sp>
        <p:nvSpPr>
          <p:cNvPr id="3" name="Content Placeholder 2"/>
          <p:cNvSpPr>
            <a:spLocks noGrp="1"/>
          </p:cNvSpPr>
          <p:nvPr>
            <p:ph sz="quarter" idx="1"/>
          </p:nvPr>
        </p:nvSpPr>
        <p:spPr>
          <a:xfrm>
            <a:off x="497305" y="1825625"/>
            <a:ext cx="11197390" cy="4351338"/>
          </a:xfrm>
        </p:spPr>
        <p:txBody>
          <a:bodyPr/>
          <a:lstStyle/>
          <a:p>
            <a:r>
              <a:rPr lang="en-IN" dirty="0"/>
              <a:t>Expensive than manually operated machines </a:t>
            </a:r>
          </a:p>
          <a:p>
            <a:pPr marL="36576" indent="0">
              <a:buNone/>
            </a:pPr>
            <a:endParaRPr lang="en-IN" dirty="0"/>
          </a:p>
          <a:p>
            <a:r>
              <a:rPr lang="en-IN" dirty="0"/>
              <a:t>CNC machine operator only needs basic training and skills, enough to supervise several machines. In years gone by, engineers needed years of training to operate centre lathes, milling machines and other manually operated machines. This means many of the </a:t>
            </a:r>
            <a:r>
              <a:rPr lang="en-IN" b="1" dirty="0">
                <a:solidFill>
                  <a:srgbClr val="FFFF00"/>
                </a:solidFill>
              </a:rPr>
              <a:t>old skills are been lost</a:t>
            </a:r>
            <a:r>
              <a:rPr lang="en-IN" dirty="0"/>
              <a:t>. </a:t>
            </a:r>
          </a:p>
          <a:p>
            <a:pPr marL="36576" indent="0">
              <a:buNone/>
            </a:pPr>
            <a:endParaRPr lang="en-IN" dirty="0"/>
          </a:p>
          <a:p>
            <a:r>
              <a:rPr lang="en-IN" dirty="0"/>
              <a:t>Investment in CNC machines can lead to unemployment </a:t>
            </a:r>
          </a:p>
        </p:txBody>
      </p:sp>
    </p:spTree>
    <p:extLst>
      <p:ext uri="{BB962C8B-B14F-4D97-AF65-F5344CB8AC3E}">
        <p14:creationId xmlns:p14="http://schemas.microsoft.com/office/powerpoint/2010/main" val="417221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Operations in CNC</a:t>
            </a: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11</a:t>
            </a:fld>
            <a:endParaRPr kumimoji="0" lang="en-US"/>
          </a:p>
        </p:txBody>
      </p:sp>
      <p:pic>
        <p:nvPicPr>
          <p:cNvPr id="2050" name="Picture 2" descr="http://www.renardtooling.com/too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28601"/>
            <a:ext cx="2999184" cy="27637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94712" y="3048000"/>
            <a:ext cx="2592288" cy="523220"/>
          </a:xfrm>
          <a:prstGeom prst="rect">
            <a:avLst/>
          </a:prstGeom>
          <a:noFill/>
        </p:spPr>
        <p:txBody>
          <a:bodyPr wrap="square" rtlCol="0">
            <a:spAutoFit/>
          </a:bodyPr>
          <a:lstStyle/>
          <a:p>
            <a:pPr algn="ctr"/>
            <a:r>
              <a:rPr lang="en-IN" sz="2800" dirty="0">
                <a:solidFill>
                  <a:srgbClr val="FF0000"/>
                </a:solidFill>
              </a:rPr>
              <a:t>CNC Milling</a:t>
            </a:r>
          </a:p>
        </p:txBody>
      </p:sp>
      <p:pic>
        <p:nvPicPr>
          <p:cNvPr id="2054" name="Picture 6" descr="http://www.automated-cutting-machinery.com/UserFiles/product/PlasmaCut2-6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505200"/>
            <a:ext cx="38862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67000" y="6015336"/>
            <a:ext cx="2916324" cy="461665"/>
          </a:xfrm>
          <a:prstGeom prst="rect">
            <a:avLst/>
          </a:prstGeom>
          <a:noFill/>
        </p:spPr>
        <p:txBody>
          <a:bodyPr wrap="square" rtlCol="0">
            <a:spAutoFit/>
          </a:bodyPr>
          <a:lstStyle/>
          <a:p>
            <a:r>
              <a:rPr lang="en-IN" sz="2400" dirty="0">
                <a:solidFill>
                  <a:srgbClr val="FF0000"/>
                </a:solidFill>
              </a:rPr>
              <a:t>CNC Plasma Cutter</a:t>
            </a:r>
          </a:p>
        </p:txBody>
      </p:sp>
      <p:pic>
        <p:nvPicPr>
          <p:cNvPr id="2056" name="Picture 8" descr="http://www.machinetools.net.tw/m_pic/701F63FA-B5BF-4F35-B978-1F54731BC709/12573829710564031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505200"/>
            <a:ext cx="3886200" cy="2133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91200" y="6015336"/>
            <a:ext cx="4876800" cy="461665"/>
          </a:xfrm>
          <a:prstGeom prst="rect">
            <a:avLst/>
          </a:prstGeom>
        </p:spPr>
        <p:txBody>
          <a:bodyPr wrap="square">
            <a:spAutoFit/>
          </a:bodyPr>
          <a:lstStyle/>
          <a:p>
            <a:r>
              <a:rPr lang="en-IN" sz="2400" b="1" dirty="0">
                <a:solidFill>
                  <a:srgbClr val="FF0000"/>
                </a:solidFill>
              </a:rPr>
              <a:t>CNC Electric Discharge Machining </a:t>
            </a:r>
            <a:endParaRPr lang="en-IN" sz="2400" dirty="0">
              <a:solidFill>
                <a:srgbClr val="FF0000"/>
              </a:solidFill>
            </a:endParaRPr>
          </a:p>
        </p:txBody>
      </p:sp>
    </p:spTree>
    <p:extLst>
      <p:ext uri="{BB962C8B-B14F-4D97-AF65-F5344CB8AC3E}">
        <p14:creationId xmlns:p14="http://schemas.microsoft.com/office/powerpoint/2010/main" val="35827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nodeType="clickEffect">
                                  <p:stCondLst>
                                    <p:cond delay="0"/>
                                  </p:stCondLst>
                                  <p:childTnLst>
                                    <p:anim calcmode="lin" valueType="num">
                                      <p:cBhvr>
                                        <p:cTn id="19" dur="500"/>
                                        <p:tgtEl>
                                          <p:spTgt spid="2050"/>
                                        </p:tgtEl>
                                        <p:attrNameLst>
                                          <p:attrName>ppt_w</p:attrName>
                                        </p:attrNameLst>
                                      </p:cBhvr>
                                      <p:tavLst>
                                        <p:tav tm="0">
                                          <p:val>
                                            <p:strVal val="ppt_w"/>
                                          </p:val>
                                        </p:tav>
                                        <p:tav tm="100000">
                                          <p:val>
                                            <p:fltVal val="0"/>
                                          </p:val>
                                        </p:tav>
                                      </p:tavLst>
                                    </p:anim>
                                    <p:anim calcmode="lin" valueType="num">
                                      <p:cBhvr>
                                        <p:cTn id="20" dur="500"/>
                                        <p:tgtEl>
                                          <p:spTgt spid="2050"/>
                                        </p:tgtEl>
                                        <p:attrNameLst>
                                          <p:attrName>ppt_h</p:attrName>
                                        </p:attrNameLst>
                                      </p:cBhvr>
                                      <p:tavLst>
                                        <p:tav tm="0">
                                          <p:val>
                                            <p:strVal val="ppt_h"/>
                                          </p:val>
                                        </p:tav>
                                        <p:tav tm="100000">
                                          <p:val>
                                            <p:fltVal val="0"/>
                                          </p:val>
                                        </p:tav>
                                      </p:tavLst>
                                    </p:anim>
                                    <p:animEffect transition="out" filter="fade">
                                      <p:cBhvr>
                                        <p:cTn id="21" dur="500"/>
                                        <p:tgtEl>
                                          <p:spTgt spid="2050"/>
                                        </p:tgtEl>
                                      </p:cBhvr>
                                    </p:animEffect>
                                    <p:set>
                                      <p:cBhvr>
                                        <p:cTn id="22" dur="1" fill="hold">
                                          <p:stCondLst>
                                            <p:cond delay="499"/>
                                          </p:stCondLst>
                                        </p:cTn>
                                        <p:tgtEl>
                                          <p:spTgt spid="2050"/>
                                        </p:tgtEl>
                                        <p:attrNameLst>
                                          <p:attrName>style.visibility</p:attrName>
                                        </p:attrNameLst>
                                      </p:cBhvr>
                                      <p:to>
                                        <p:strVal val="hidden"/>
                                      </p:to>
                                    </p:set>
                                  </p:childTnLst>
                                </p:cTn>
                              </p:par>
                              <p:par>
                                <p:cTn id="23" presetID="53" presetClass="exit" presetSubtype="32" fill="hold" grpId="1" nodeType="withEffect">
                                  <p:stCondLst>
                                    <p:cond delay="0"/>
                                  </p:stCondLst>
                                  <p:childTnLst>
                                    <p:anim calcmode="lin" valueType="num">
                                      <p:cBhvr>
                                        <p:cTn id="24" dur="500"/>
                                        <p:tgtEl>
                                          <p:spTgt spid="5"/>
                                        </p:tgtEl>
                                        <p:attrNameLst>
                                          <p:attrName>ppt_w</p:attrName>
                                        </p:attrNameLst>
                                      </p:cBhvr>
                                      <p:tavLst>
                                        <p:tav tm="0">
                                          <p:val>
                                            <p:strVal val="ppt_w"/>
                                          </p:val>
                                        </p:tav>
                                        <p:tav tm="100000">
                                          <p:val>
                                            <p:fltVal val="0"/>
                                          </p:val>
                                        </p:tav>
                                      </p:tavLst>
                                    </p:anim>
                                    <p:anim calcmode="lin" valueType="num">
                                      <p:cBhvr>
                                        <p:cTn id="25" dur="500"/>
                                        <p:tgtEl>
                                          <p:spTgt spid="5"/>
                                        </p:tgtEl>
                                        <p:attrNameLst>
                                          <p:attrName>ppt_h</p:attrName>
                                        </p:attrNameLst>
                                      </p:cBhvr>
                                      <p:tavLst>
                                        <p:tav tm="0">
                                          <p:val>
                                            <p:strVal val="ppt_h"/>
                                          </p:val>
                                        </p:tav>
                                        <p:tav tm="100000">
                                          <p:val>
                                            <p:fltVal val="0"/>
                                          </p:val>
                                        </p:tav>
                                      </p:tavLst>
                                    </p:anim>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2054"/>
                                        </p:tgtEl>
                                        <p:attrNameLst>
                                          <p:attrName>style.visibility</p:attrName>
                                        </p:attrNameLst>
                                      </p:cBhvr>
                                      <p:to>
                                        <p:strVal val="visible"/>
                                      </p:to>
                                    </p:set>
                                    <p:anim calcmode="lin" valueType="num">
                                      <p:cBhvr>
                                        <p:cTn id="31" dur="500" fill="hold"/>
                                        <p:tgtEl>
                                          <p:spTgt spid="2054"/>
                                        </p:tgtEl>
                                        <p:attrNameLst>
                                          <p:attrName>ppt_w</p:attrName>
                                        </p:attrNameLst>
                                      </p:cBhvr>
                                      <p:tavLst>
                                        <p:tav tm="0">
                                          <p:val>
                                            <p:fltVal val="0"/>
                                          </p:val>
                                        </p:tav>
                                        <p:tav tm="100000">
                                          <p:val>
                                            <p:strVal val="#ppt_w"/>
                                          </p:val>
                                        </p:tav>
                                      </p:tavLst>
                                    </p:anim>
                                    <p:anim calcmode="lin" valueType="num">
                                      <p:cBhvr>
                                        <p:cTn id="32" dur="500" fill="hold"/>
                                        <p:tgtEl>
                                          <p:spTgt spid="2054"/>
                                        </p:tgtEl>
                                        <p:attrNameLst>
                                          <p:attrName>ppt_h</p:attrName>
                                        </p:attrNameLst>
                                      </p:cBhvr>
                                      <p:tavLst>
                                        <p:tav tm="0">
                                          <p:val>
                                            <p:fltVal val="0"/>
                                          </p:val>
                                        </p:tav>
                                        <p:tav tm="100000">
                                          <p:val>
                                            <p:strVal val="#ppt_h"/>
                                          </p:val>
                                        </p:tav>
                                      </p:tavLst>
                                    </p:anim>
                                    <p:animEffect transition="in" filter="fade">
                                      <p:cBhvr>
                                        <p:cTn id="33" dur="500"/>
                                        <p:tgtEl>
                                          <p:spTgt spid="2054"/>
                                        </p:tgtEl>
                                      </p:cBhvr>
                                    </p:animEffect>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xit" presetSubtype="32" fill="hold" nodeType="clickEffect">
                                  <p:stCondLst>
                                    <p:cond delay="0"/>
                                  </p:stCondLst>
                                  <p:childTnLst>
                                    <p:anim calcmode="lin" valueType="num">
                                      <p:cBhvr>
                                        <p:cTn id="43" dur="500"/>
                                        <p:tgtEl>
                                          <p:spTgt spid="2054"/>
                                        </p:tgtEl>
                                        <p:attrNameLst>
                                          <p:attrName>ppt_w</p:attrName>
                                        </p:attrNameLst>
                                      </p:cBhvr>
                                      <p:tavLst>
                                        <p:tav tm="0">
                                          <p:val>
                                            <p:strVal val="ppt_w"/>
                                          </p:val>
                                        </p:tav>
                                        <p:tav tm="100000">
                                          <p:val>
                                            <p:fltVal val="0"/>
                                          </p:val>
                                        </p:tav>
                                      </p:tavLst>
                                    </p:anim>
                                    <p:anim calcmode="lin" valueType="num">
                                      <p:cBhvr>
                                        <p:cTn id="44" dur="500"/>
                                        <p:tgtEl>
                                          <p:spTgt spid="2054"/>
                                        </p:tgtEl>
                                        <p:attrNameLst>
                                          <p:attrName>ppt_h</p:attrName>
                                        </p:attrNameLst>
                                      </p:cBhvr>
                                      <p:tavLst>
                                        <p:tav tm="0">
                                          <p:val>
                                            <p:strVal val="ppt_h"/>
                                          </p:val>
                                        </p:tav>
                                        <p:tav tm="100000">
                                          <p:val>
                                            <p:fltVal val="0"/>
                                          </p:val>
                                        </p:tav>
                                      </p:tavLst>
                                    </p:anim>
                                    <p:animEffect transition="out" filter="fade">
                                      <p:cBhvr>
                                        <p:cTn id="45" dur="500"/>
                                        <p:tgtEl>
                                          <p:spTgt spid="2054"/>
                                        </p:tgtEl>
                                      </p:cBhvr>
                                    </p:animEffect>
                                    <p:set>
                                      <p:cBhvr>
                                        <p:cTn id="46" dur="1" fill="hold">
                                          <p:stCondLst>
                                            <p:cond delay="499"/>
                                          </p:stCondLst>
                                        </p:cTn>
                                        <p:tgtEl>
                                          <p:spTgt spid="2054"/>
                                        </p:tgtEl>
                                        <p:attrNameLst>
                                          <p:attrName>style.visibility</p:attrName>
                                        </p:attrNameLst>
                                      </p:cBhvr>
                                      <p:to>
                                        <p:strVal val="hidden"/>
                                      </p:to>
                                    </p:set>
                                  </p:childTnLst>
                                </p:cTn>
                              </p:par>
                              <p:par>
                                <p:cTn id="47" presetID="53" presetClass="exit" presetSubtype="32" fill="hold" grpId="1" nodeType="withEffect">
                                  <p:stCondLst>
                                    <p:cond delay="0"/>
                                  </p:stCondLst>
                                  <p:childTnLst>
                                    <p:anim calcmode="lin" valueType="num">
                                      <p:cBhvr>
                                        <p:cTn id="48" dur="500"/>
                                        <p:tgtEl>
                                          <p:spTgt spid="7"/>
                                        </p:tgtEl>
                                        <p:attrNameLst>
                                          <p:attrName>ppt_w</p:attrName>
                                        </p:attrNameLst>
                                      </p:cBhvr>
                                      <p:tavLst>
                                        <p:tav tm="0">
                                          <p:val>
                                            <p:strVal val="ppt_w"/>
                                          </p:val>
                                        </p:tav>
                                        <p:tav tm="100000">
                                          <p:val>
                                            <p:fltVal val="0"/>
                                          </p:val>
                                        </p:tav>
                                      </p:tavLst>
                                    </p:anim>
                                    <p:anim calcmode="lin" valueType="num">
                                      <p:cBhvr>
                                        <p:cTn id="49" dur="500"/>
                                        <p:tgtEl>
                                          <p:spTgt spid="7"/>
                                        </p:tgtEl>
                                        <p:attrNameLst>
                                          <p:attrName>ppt_h</p:attrName>
                                        </p:attrNameLst>
                                      </p:cBhvr>
                                      <p:tavLst>
                                        <p:tav tm="0">
                                          <p:val>
                                            <p:strVal val="ppt_h"/>
                                          </p:val>
                                        </p:tav>
                                        <p:tav tm="100000">
                                          <p:val>
                                            <p:fltVal val="0"/>
                                          </p:val>
                                        </p:tav>
                                      </p:tavLst>
                                    </p:anim>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childTnLst>
                          </p:cTn>
                        </p:par>
                        <p:par>
                          <p:cTn id="52" fill="hold">
                            <p:stCondLst>
                              <p:cond delay="500"/>
                            </p:stCondLst>
                            <p:childTnLst>
                              <p:par>
                                <p:cTn id="53" presetID="31" presetClass="entr" presetSubtype="0" fill="hold" nodeType="afterEffect">
                                  <p:stCondLst>
                                    <p:cond delay="0"/>
                                  </p:stCondLst>
                                  <p:childTnLst>
                                    <p:set>
                                      <p:cBhvr>
                                        <p:cTn id="54" dur="1" fill="hold">
                                          <p:stCondLst>
                                            <p:cond delay="0"/>
                                          </p:stCondLst>
                                        </p:cTn>
                                        <p:tgtEl>
                                          <p:spTgt spid="2056"/>
                                        </p:tgtEl>
                                        <p:attrNameLst>
                                          <p:attrName>style.visibility</p:attrName>
                                        </p:attrNameLst>
                                      </p:cBhvr>
                                      <p:to>
                                        <p:strVal val="visible"/>
                                      </p:to>
                                    </p:set>
                                    <p:anim calcmode="lin" valueType="num">
                                      <p:cBhvr>
                                        <p:cTn id="55" dur="1000" fill="hold"/>
                                        <p:tgtEl>
                                          <p:spTgt spid="2056"/>
                                        </p:tgtEl>
                                        <p:attrNameLst>
                                          <p:attrName>ppt_w</p:attrName>
                                        </p:attrNameLst>
                                      </p:cBhvr>
                                      <p:tavLst>
                                        <p:tav tm="0">
                                          <p:val>
                                            <p:fltVal val="0"/>
                                          </p:val>
                                        </p:tav>
                                        <p:tav tm="100000">
                                          <p:val>
                                            <p:strVal val="#ppt_w"/>
                                          </p:val>
                                        </p:tav>
                                      </p:tavLst>
                                    </p:anim>
                                    <p:anim calcmode="lin" valueType="num">
                                      <p:cBhvr>
                                        <p:cTn id="56" dur="1000" fill="hold"/>
                                        <p:tgtEl>
                                          <p:spTgt spid="2056"/>
                                        </p:tgtEl>
                                        <p:attrNameLst>
                                          <p:attrName>ppt_h</p:attrName>
                                        </p:attrNameLst>
                                      </p:cBhvr>
                                      <p:tavLst>
                                        <p:tav tm="0">
                                          <p:val>
                                            <p:fltVal val="0"/>
                                          </p:val>
                                        </p:tav>
                                        <p:tav tm="100000">
                                          <p:val>
                                            <p:strVal val="#ppt_h"/>
                                          </p:val>
                                        </p:tav>
                                      </p:tavLst>
                                    </p:anim>
                                    <p:anim calcmode="lin" valueType="num">
                                      <p:cBhvr>
                                        <p:cTn id="57" dur="1000" fill="hold"/>
                                        <p:tgtEl>
                                          <p:spTgt spid="2056"/>
                                        </p:tgtEl>
                                        <p:attrNameLst>
                                          <p:attrName>style.rotation</p:attrName>
                                        </p:attrNameLst>
                                      </p:cBhvr>
                                      <p:tavLst>
                                        <p:tav tm="0">
                                          <p:val>
                                            <p:fltVal val="90"/>
                                          </p:val>
                                        </p:tav>
                                        <p:tav tm="100000">
                                          <p:val>
                                            <p:fltVal val="0"/>
                                          </p:val>
                                        </p:tav>
                                      </p:tavLst>
                                    </p:anim>
                                    <p:animEffect transition="in" filter="fade">
                                      <p:cBhvr>
                                        <p:cTn id="58" dur="1000"/>
                                        <p:tgtEl>
                                          <p:spTgt spid="2056"/>
                                        </p:tgtEl>
                                      </p:cBhvr>
                                    </p:animEffect>
                                  </p:childTnLst>
                                </p:cTn>
                              </p:par>
                            </p:childTnLst>
                          </p:cTn>
                        </p:par>
                        <p:par>
                          <p:cTn id="59" fill="hold">
                            <p:stCondLst>
                              <p:cond delay="1500"/>
                            </p:stCondLst>
                            <p:childTnLst>
                              <p:par>
                                <p:cTn id="60" presetID="53" presetClass="entr" presetSubtype="16"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fill="hold"/>
                                        <p:tgtEl>
                                          <p:spTgt spid="9"/>
                                        </p:tgtEl>
                                        <p:attrNameLst>
                                          <p:attrName>ppt_w</p:attrName>
                                        </p:attrNameLst>
                                      </p:cBhvr>
                                      <p:tavLst>
                                        <p:tav tm="0">
                                          <p:val>
                                            <p:fltVal val="0"/>
                                          </p:val>
                                        </p:tav>
                                        <p:tav tm="100000">
                                          <p:val>
                                            <p:strVal val="#ppt_w"/>
                                          </p:val>
                                        </p:tav>
                                      </p:tavLst>
                                    </p:anim>
                                    <p:anim calcmode="lin" valueType="num">
                                      <p:cBhvr>
                                        <p:cTn id="63" dur="500" fill="hold"/>
                                        <p:tgtEl>
                                          <p:spTgt spid="9"/>
                                        </p:tgtEl>
                                        <p:attrNameLst>
                                          <p:attrName>ppt_h</p:attrName>
                                        </p:attrNameLst>
                                      </p:cBhvr>
                                      <p:tavLst>
                                        <p:tav tm="0">
                                          <p:val>
                                            <p:fltVal val="0"/>
                                          </p:val>
                                        </p:tav>
                                        <p:tav tm="100000">
                                          <p:val>
                                            <p:strVal val="#ppt_h"/>
                                          </p:val>
                                        </p:tav>
                                      </p:tavLst>
                                    </p:anim>
                                    <p:animEffect transition="in" filter="fade">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12</a:t>
            </a:fld>
            <a:endParaRPr kumimoji="0" lang="en-US"/>
          </a:p>
        </p:txBody>
      </p:sp>
      <p:sp>
        <p:nvSpPr>
          <p:cNvPr id="3" name="Content Placeholder 2"/>
          <p:cNvSpPr>
            <a:spLocks noGrp="1"/>
          </p:cNvSpPr>
          <p:nvPr>
            <p:ph sz="quarter" idx="1"/>
          </p:nvPr>
        </p:nvSpPr>
        <p:spPr>
          <a:xfrm>
            <a:off x="838200" y="812800"/>
            <a:ext cx="10515600" cy="5364163"/>
          </a:xfrm>
        </p:spPr>
        <p:txBody>
          <a:bodyPr>
            <a:normAutofit/>
          </a:bodyPr>
          <a:lstStyle/>
          <a:p>
            <a:pPr marL="0" indent="0" algn="ctr">
              <a:buNone/>
            </a:pPr>
            <a:r>
              <a:rPr lang="en-IN" sz="4400" dirty="0"/>
              <a:t>Other CNC Operations</a:t>
            </a:r>
            <a:endParaRPr lang="en-IN" dirty="0"/>
          </a:p>
          <a:p>
            <a:pPr marL="681228" lvl="1" indent="-342900">
              <a:lnSpc>
                <a:spcPct val="150000"/>
              </a:lnSpc>
            </a:pPr>
            <a:r>
              <a:rPr lang="en-IN" dirty="0"/>
              <a:t>CNC Water Jet Cutter </a:t>
            </a:r>
          </a:p>
          <a:p>
            <a:pPr marL="681228" lvl="1" indent="-342900">
              <a:lnSpc>
                <a:spcPct val="150000"/>
              </a:lnSpc>
            </a:pPr>
            <a:r>
              <a:rPr lang="en-IN" dirty="0"/>
              <a:t>Drilling</a:t>
            </a:r>
          </a:p>
          <a:p>
            <a:pPr marL="681228" lvl="1" indent="-342900">
              <a:lnSpc>
                <a:spcPct val="150000"/>
              </a:lnSpc>
            </a:pPr>
            <a:r>
              <a:rPr lang="en-IN" dirty="0"/>
              <a:t>Sheet metal works (Turret punch) </a:t>
            </a:r>
          </a:p>
          <a:p>
            <a:pPr marL="681228" lvl="1" indent="-342900">
              <a:lnSpc>
                <a:spcPct val="150000"/>
              </a:lnSpc>
            </a:pPr>
            <a:r>
              <a:rPr lang="en-IN" dirty="0"/>
              <a:t>Wire bending machines </a:t>
            </a:r>
          </a:p>
          <a:p>
            <a:pPr marL="681228" lvl="1" indent="-342900">
              <a:lnSpc>
                <a:spcPct val="150000"/>
              </a:lnSpc>
            </a:pPr>
            <a:r>
              <a:rPr lang="en-IN" dirty="0"/>
              <a:t>Surface grinders </a:t>
            </a:r>
          </a:p>
          <a:p>
            <a:pPr marL="681228" lvl="1" indent="-342900">
              <a:lnSpc>
                <a:spcPct val="150000"/>
              </a:lnSpc>
            </a:pPr>
            <a:r>
              <a:rPr lang="en-IN" dirty="0"/>
              <a:t>Cylindrical grinders </a:t>
            </a:r>
          </a:p>
        </p:txBody>
      </p:sp>
    </p:spTree>
    <p:extLst>
      <p:ext uri="{BB962C8B-B14F-4D97-AF65-F5344CB8AC3E}">
        <p14:creationId xmlns:p14="http://schemas.microsoft.com/office/powerpoint/2010/main" val="2799041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16" y="-296611"/>
            <a:ext cx="3344779" cy="2931528"/>
          </a:xfrm>
        </p:spPr>
        <p:txBody>
          <a:bodyPr/>
          <a:lstStyle/>
          <a:p>
            <a:r>
              <a:rPr lang="en-US" dirty="0"/>
              <a:t>Some principle components</a:t>
            </a:r>
          </a:p>
        </p:txBody>
      </p:sp>
      <p:pic>
        <p:nvPicPr>
          <p:cNvPr id="4" name="Picture 4" descr="http://www.helmancnc.com/wp-content/uploads/2013/10/cnc-lathe-machine-main-parts-introdu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882" y="152400"/>
            <a:ext cx="8714718"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504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55641" y="116632"/>
            <a:ext cx="6512511" cy="1143000"/>
          </a:xfrm>
        </p:spPr>
        <p:txBody>
          <a:bodyPr/>
          <a:lstStyle/>
          <a:p>
            <a:pPr algn="ctr"/>
            <a:r>
              <a:rPr lang="en-US" dirty="0"/>
              <a:t>Elements of CNC Machine</a:t>
            </a:r>
          </a:p>
        </p:txBody>
      </p:sp>
      <p:sp>
        <p:nvSpPr>
          <p:cNvPr id="6" name="Content Placeholder 5"/>
          <p:cNvSpPr>
            <a:spLocks noGrp="1"/>
          </p:cNvSpPr>
          <p:nvPr>
            <p:ph sz="quarter" idx="1"/>
          </p:nvPr>
        </p:nvSpPr>
        <p:spPr>
          <a:xfrm>
            <a:off x="221087" y="1455821"/>
            <a:ext cx="4062155" cy="5081142"/>
          </a:xfrm>
        </p:spPr>
        <p:txBody>
          <a:bodyPr>
            <a:normAutofit/>
          </a:bodyPr>
          <a:lstStyle/>
          <a:p>
            <a:pPr marL="0" indent="0">
              <a:buNone/>
            </a:pPr>
            <a:r>
              <a:rPr lang="en-US" sz="3200" b="1" dirty="0"/>
              <a:t>SIX</a:t>
            </a:r>
            <a:r>
              <a:rPr lang="en-US" sz="3200" dirty="0"/>
              <a:t> major elements:</a:t>
            </a:r>
          </a:p>
          <a:p>
            <a:pPr marL="880110" lvl="1" indent="-514350">
              <a:buFont typeface="+mj-lt"/>
              <a:buAutoNum type="romanLcPeriod"/>
            </a:pPr>
            <a:r>
              <a:rPr lang="en-US" sz="2800" dirty="0"/>
              <a:t>Input Device</a:t>
            </a:r>
          </a:p>
          <a:p>
            <a:pPr marL="880110" lvl="1" indent="-514350">
              <a:buFont typeface="+mj-lt"/>
              <a:buAutoNum type="romanLcPeriod"/>
            </a:pPr>
            <a:r>
              <a:rPr lang="en-US" sz="2800" dirty="0"/>
              <a:t>Machine Control Unit</a:t>
            </a:r>
          </a:p>
          <a:p>
            <a:pPr marL="880110" lvl="1" indent="-514350">
              <a:buFont typeface="+mj-lt"/>
              <a:buAutoNum type="romanLcPeriod"/>
            </a:pPr>
            <a:r>
              <a:rPr lang="en-US" sz="2800" dirty="0"/>
              <a:t>Machine Tool</a:t>
            </a:r>
          </a:p>
          <a:p>
            <a:pPr marL="880110" lvl="1" indent="-514350">
              <a:buFont typeface="+mj-lt"/>
              <a:buAutoNum type="romanLcPeriod"/>
            </a:pPr>
            <a:r>
              <a:rPr lang="en-US" sz="2800" dirty="0"/>
              <a:t>Driving System</a:t>
            </a:r>
          </a:p>
          <a:p>
            <a:pPr marL="880110" lvl="1" indent="-514350">
              <a:buFont typeface="+mj-lt"/>
              <a:buAutoNum type="romanLcPeriod"/>
            </a:pPr>
            <a:r>
              <a:rPr lang="en-US" sz="2800" dirty="0"/>
              <a:t>Feedback Devices</a:t>
            </a:r>
          </a:p>
          <a:p>
            <a:pPr marL="880110" lvl="1" indent="-514350">
              <a:buFont typeface="+mj-lt"/>
              <a:buAutoNum type="romanLcPeriod"/>
            </a:pPr>
            <a:r>
              <a:rPr lang="en-US" sz="2800" dirty="0"/>
              <a:t>Display Unit</a:t>
            </a:r>
          </a:p>
          <a:p>
            <a:pPr marL="880110" lvl="1" indent="-514350">
              <a:buFont typeface="+mj-lt"/>
              <a:buAutoNum type="romanLcPeriod"/>
            </a:pP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7015" y="1164863"/>
            <a:ext cx="7467600" cy="5372100"/>
          </a:xfrm>
          <a:prstGeom prst="rect">
            <a:avLst/>
          </a:prstGeom>
        </p:spPr>
      </p:pic>
    </p:spTree>
    <p:extLst>
      <p:ext uri="{BB962C8B-B14F-4D97-AF65-F5344CB8AC3E}">
        <p14:creationId xmlns:p14="http://schemas.microsoft.com/office/powerpoint/2010/main" val="366250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a:t>
            </a:r>
          </a:p>
        </p:txBody>
      </p:sp>
      <p:sp>
        <p:nvSpPr>
          <p:cNvPr id="4" name="Text Box 3"/>
          <p:cNvSpPr txBox="1">
            <a:spLocks noChangeArrowheads="1"/>
          </p:cNvSpPr>
          <p:nvPr/>
        </p:nvSpPr>
        <p:spPr bwMode="auto">
          <a:xfrm>
            <a:off x="2273969" y="1816769"/>
            <a:ext cx="9079831" cy="4154984"/>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i="1" dirty="0">
                <a:solidFill>
                  <a:schemeClr val="bg1"/>
                </a:solidFill>
              </a:rPr>
              <a:t>Based on </a:t>
            </a:r>
            <a:r>
              <a:rPr lang="en-US" altLang="en-US" sz="2400" b="1" i="1" dirty="0">
                <a:solidFill>
                  <a:srgbClr val="FFFF00"/>
                </a:solidFill>
              </a:rPr>
              <a:t>Motion Type</a:t>
            </a:r>
            <a:r>
              <a:rPr lang="en-US" altLang="en-US" sz="2400" i="1" dirty="0">
                <a:solidFill>
                  <a:schemeClr val="bg1"/>
                </a:solidFill>
              </a:rPr>
              <a:t>:</a:t>
            </a:r>
            <a:endParaRPr lang="en-US" altLang="en-US" sz="2400" dirty="0">
              <a:solidFill>
                <a:schemeClr val="bg1"/>
              </a:solidFill>
            </a:endParaRPr>
          </a:p>
          <a:p>
            <a:r>
              <a:rPr lang="en-US" altLang="en-US" sz="2400" dirty="0">
                <a:solidFill>
                  <a:schemeClr val="bg1"/>
                </a:solidFill>
              </a:rPr>
              <a:t>	Point-to-Point	or	Continuous path</a:t>
            </a:r>
            <a:endParaRPr lang="en-US" altLang="en-US" sz="2400" i="1" dirty="0">
              <a:solidFill>
                <a:schemeClr val="bg1"/>
              </a:solidFill>
            </a:endParaRPr>
          </a:p>
          <a:p>
            <a:endParaRPr lang="en-US" altLang="en-US" sz="2400" i="1" dirty="0">
              <a:solidFill>
                <a:schemeClr val="bg1"/>
              </a:solidFill>
            </a:endParaRPr>
          </a:p>
          <a:p>
            <a:r>
              <a:rPr lang="en-US" altLang="en-US" sz="2400" i="1" dirty="0">
                <a:solidFill>
                  <a:schemeClr val="bg1"/>
                </a:solidFill>
              </a:rPr>
              <a:t>Based on </a:t>
            </a:r>
            <a:r>
              <a:rPr lang="en-US" altLang="en-US" sz="2400" b="1" i="1" dirty="0">
                <a:solidFill>
                  <a:srgbClr val="FFFF00"/>
                </a:solidFill>
              </a:rPr>
              <a:t>Control Loops</a:t>
            </a:r>
            <a:r>
              <a:rPr lang="en-US" altLang="en-US" sz="2400" i="1" dirty="0">
                <a:solidFill>
                  <a:schemeClr val="bg1"/>
                </a:solidFill>
              </a:rPr>
              <a:t>:</a:t>
            </a:r>
            <a:endParaRPr lang="en-US" altLang="en-US" sz="2400" dirty="0">
              <a:solidFill>
                <a:schemeClr val="bg1"/>
              </a:solidFill>
            </a:endParaRPr>
          </a:p>
          <a:p>
            <a:r>
              <a:rPr lang="en-US" altLang="en-US" sz="2400" dirty="0">
                <a:solidFill>
                  <a:schemeClr val="bg1"/>
                </a:solidFill>
              </a:rPr>
              <a:t>	Open loop	or	Closed loop</a:t>
            </a:r>
            <a:endParaRPr lang="en-US" altLang="en-US" sz="2400" i="1" dirty="0">
              <a:solidFill>
                <a:schemeClr val="bg1"/>
              </a:solidFill>
            </a:endParaRPr>
          </a:p>
          <a:p>
            <a:endParaRPr lang="en-US" altLang="en-US" sz="2400" i="1" dirty="0">
              <a:solidFill>
                <a:schemeClr val="bg1"/>
              </a:solidFill>
            </a:endParaRPr>
          </a:p>
          <a:p>
            <a:r>
              <a:rPr lang="en-US" altLang="en-US" sz="2400" i="1" dirty="0">
                <a:solidFill>
                  <a:schemeClr val="bg1"/>
                </a:solidFill>
              </a:rPr>
              <a:t>Based on </a:t>
            </a:r>
            <a:r>
              <a:rPr lang="en-US" altLang="en-US" sz="2400" b="1" i="1" dirty="0">
                <a:solidFill>
                  <a:srgbClr val="FFFF00"/>
                </a:solidFill>
              </a:rPr>
              <a:t>Power Supply:</a:t>
            </a:r>
          </a:p>
          <a:p>
            <a:r>
              <a:rPr lang="en-US" altLang="en-US" sz="2400" dirty="0">
                <a:solidFill>
                  <a:schemeClr val="bg1"/>
                </a:solidFill>
              </a:rPr>
              <a:t>	Electric		or	Hydraulic	or	Pneumatic</a:t>
            </a:r>
            <a:endParaRPr lang="en-US" altLang="en-US" sz="2400" i="1" dirty="0">
              <a:solidFill>
                <a:schemeClr val="bg1"/>
              </a:solidFill>
            </a:endParaRPr>
          </a:p>
          <a:p>
            <a:endParaRPr lang="en-US" altLang="en-US" sz="2400" i="1" dirty="0">
              <a:solidFill>
                <a:schemeClr val="bg1"/>
              </a:solidFill>
            </a:endParaRPr>
          </a:p>
          <a:p>
            <a:r>
              <a:rPr lang="en-US" altLang="en-US" sz="2400" i="1" dirty="0">
                <a:solidFill>
                  <a:schemeClr val="bg1"/>
                </a:solidFill>
              </a:rPr>
              <a:t>Based on </a:t>
            </a:r>
            <a:r>
              <a:rPr lang="en-US" altLang="en-US" sz="2400" b="1" i="1" dirty="0">
                <a:solidFill>
                  <a:srgbClr val="FFFF00"/>
                </a:solidFill>
              </a:rPr>
              <a:t>Positioning System</a:t>
            </a:r>
          </a:p>
          <a:p>
            <a:r>
              <a:rPr lang="en-US" altLang="en-US" sz="2400" dirty="0">
                <a:solidFill>
                  <a:schemeClr val="bg1"/>
                </a:solidFill>
              </a:rPr>
              <a:t>	Incremental	or	Absolute</a:t>
            </a:r>
          </a:p>
        </p:txBody>
      </p:sp>
    </p:spTree>
    <p:extLst>
      <p:ext uri="{BB962C8B-B14F-4D97-AF65-F5344CB8AC3E}">
        <p14:creationId xmlns:p14="http://schemas.microsoft.com/office/powerpoint/2010/main" val="1270789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2795634" y="2588907"/>
            <a:ext cx="7184571" cy="3959907"/>
          </a:xfrm>
          <a:prstGeom prst="rect">
            <a:avLst/>
          </a:prstGeom>
          <a:blipFill>
            <a:blip r:embed="rId2" cstate="print"/>
            <a:stretch>
              <a:fillRect/>
            </a:stretch>
          </a:blipFill>
        </p:spPr>
        <p:txBody>
          <a:bodyPr wrap="square" lIns="0" tIns="0" rIns="0" bIns="0" rtlCol="0"/>
          <a:lstStyle/>
          <a:p>
            <a:endParaRPr sz="1500">
              <a:solidFill>
                <a:schemeClr val="bg1"/>
              </a:solidFill>
            </a:endParaRPr>
          </a:p>
        </p:txBody>
      </p:sp>
      <p:sp>
        <p:nvSpPr>
          <p:cNvPr id="3" name="TextBox 2"/>
          <p:cNvSpPr txBox="1"/>
          <p:nvPr/>
        </p:nvSpPr>
        <p:spPr>
          <a:xfrm>
            <a:off x="755407" y="788707"/>
            <a:ext cx="9640071" cy="523220"/>
          </a:xfrm>
          <a:prstGeom prst="rect">
            <a:avLst/>
          </a:prstGeom>
          <a:noFill/>
        </p:spPr>
        <p:txBody>
          <a:bodyPr wrap="square" rtlCol="0">
            <a:spAutoFit/>
          </a:bodyPr>
          <a:lstStyle/>
          <a:p>
            <a:pPr algn="ctr"/>
            <a:r>
              <a:rPr lang="en-IN" sz="2000" b="1" spc="42" dirty="0">
                <a:solidFill>
                  <a:schemeClr val="bg1"/>
                </a:solidFill>
                <a:latin typeface="Times New Roman" panose="02020603050405020304" pitchFamily="18" charset="0"/>
                <a:cs typeface="Times New Roman" panose="02020603050405020304" pitchFamily="18" charset="0"/>
              </a:rPr>
              <a:t>1. Point-To-Point </a:t>
            </a:r>
            <a:r>
              <a:rPr lang="en-IN" sz="2000" b="1" spc="62" dirty="0">
                <a:solidFill>
                  <a:schemeClr val="bg1"/>
                </a:solidFill>
                <a:latin typeface="Times New Roman" panose="02020603050405020304" pitchFamily="18" charset="0"/>
                <a:cs typeface="Times New Roman" panose="02020603050405020304" pitchFamily="18" charset="0"/>
              </a:rPr>
              <a:t>Control: </a:t>
            </a:r>
            <a:r>
              <a:rPr lang="en-IN" sz="2000" b="1" spc="-4" dirty="0">
                <a:solidFill>
                  <a:schemeClr val="bg1"/>
                </a:solidFill>
                <a:latin typeface="Times New Roman" panose="02020603050405020304" pitchFamily="18" charset="0"/>
                <a:cs typeface="Times New Roman" panose="02020603050405020304" pitchFamily="18" charset="0"/>
              </a:rPr>
              <a:t>C</a:t>
            </a:r>
            <a:r>
              <a:rPr lang="en-IN" sz="2000" b="1" spc="67" dirty="0">
                <a:solidFill>
                  <a:schemeClr val="bg1"/>
                </a:solidFill>
                <a:latin typeface="Times New Roman" panose="02020603050405020304" pitchFamily="18" charset="0"/>
                <a:cs typeface="Times New Roman" panose="02020603050405020304" pitchFamily="18" charset="0"/>
              </a:rPr>
              <a:t>NC </a:t>
            </a:r>
            <a:r>
              <a:rPr lang="en-IN" sz="2000" b="1" spc="-42" dirty="0">
                <a:solidFill>
                  <a:schemeClr val="bg1"/>
                </a:solidFill>
                <a:latin typeface="Times New Roman" panose="02020603050405020304" pitchFamily="18" charset="0"/>
                <a:cs typeface="Times New Roman" panose="02020603050405020304" pitchFamily="18" charset="0"/>
              </a:rPr>
              <a:t>Drilling </a:t>
            </a:r>
            <a:r>
              <a:rPr lang="en-IN" sz="2000" b="1" spc="-8" dirty="0">
                <a:solidFill>
                  <a:schemeClr val="bg1"/>
                </a:solidFill>
                <a:latin typeface="Times New Roman" panose="02020603050405020304" pitchFamily="18" charset="0"/>
                <a:cs typeface="Times New Roman" panose="02020603050405020304" pitchFamily="18" charset="0"/>
              </a:rPr>
              <a:t>of </a:t>
            </a:r>
            <a:r>
              <a:rPr lang="en-IN" sz="2000" b="1" spc="146" dirty="0">
                <a:solidFill>
                  <a:schemeClr val="bg1"/>
                </a:solidFill>
                <a:latin typeface="Times New Roman" panose="02020603050405020304" pitchFamily="18" charset="0"/>
                <a:cs typeface="Times New Roman" panose="02020603050405020304" pitchFamily="18" charset="0"/>
              </a:rPr>
              <a:t>Three </a:t>
            </a:r>
            <a:r>
              <a:rPr lang="en-IN" sz="2000" b="1" spc="108" dirty="0">
                <a:solidFill>
                  <a:schemeClr val="bg1"/>
                </a:solidFill>
                <a:latin typeface="Times New Roman" panose="02020603050405020304" pitchFamily="18" charset="0"/>
                <a:cs typeface="Times New Roman" panose="02020603050405020304" pitchFamily="18" charset="0"/>
              </a:rPr>
              <a:t>Holes </a:t>
            </a:r>
            <a:r>
              <a:rPr lang="en-IN" sz="2000" b="1" spc="-4" dirty="0">
                <a:solidFill>
                  <a:schemeClr val="bg1"/>
                </a:solidFill>
                <a:latin typeface="Times New Roman" panose="02020603050405020304" pitchFamily="18" charset="0"/>
                <a:cs typeface="Times New Roman" panose="02020603050405020304" pitchFamily="18" charset="0"/>
              </a:rPr>
              <a:t>in </a:t>
            </a:r>
            <a:r>
              <a:rPr lang="en-IN" sz="2800" b="1" spc="67" dirty="0">
                <a:solidFill>
                  <a:srgbClr val="FFFF00"/>
                </a:solidFill>
                <a:latin typeface="Times New Roman" panose="02020603050405020304" pitchFamily="18" charset="0"/>
                <a:cs typeface="Times New Roman" panose="02020603050405020304" pitchFamily="18" charset="0"/>
              </a:rPr>
              <a:t>Flat</a:t>
            </a:r>
            <a:r>
              <a:rPr lang="en-IN" sz="2800" b="1" spc="158" dirty="0">
                <a:solidFill>
                  <a:srgbClr val="FFFF00"/>
                </a:solidFill>
                <a:latin typeface="Times New Roman" panose="02020603050405020304" pitchFamily="18" charset="0"/>
                <a:cs typeface="Times New Roman" panose="02020603050405020304" pitchFamily="18" charset="0"/>
              </a:rPr>
              <a:t> </a:t>
            </a:r>
            <a:r>
              <a:rPr lang="en-IN" sz="2800" b="1" spc="133" dirty="0">
                <a:solidFill>
                  <a:srgbClr val="FFFF00"/>
                </a:solidFill>
                <a:latin typeface="Times New Roman" panose="02020603050405020304" pitchFamily="18" charset="0"/>
                <a:cs typeface="Times New Roman" panose="02020603050405020304" pitchFamily="18" charset="0"/>
              </a:rPr>
              <a:t>Plate</a:t>
            </a:r>
            <a:r>
              <a:rPr lang="en-US" sz="2800" b="1" dirty="0">
                <a:solidFill>
                  <a:srgbClr val="FFFF00"/>
                </a:solidFill>
                <a:latin typeface="Times New Roman" panose="02020603050405020304" pitchFamily="18" charset="0"/>
                <a:cs typeface="Times New Roman" panose="02020603050405020304" pitchFamily="18" charset="0"/>
              </a:rPr>
              <a:t> </a:t>
            </a:r>
            <a:endParaRPr lang="en-IN" sz="2000" b="1" dirty="0">
              <a:solidFill>
                <a:srgbClr val="FFFF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3703503" y="188640"/>
            <a:ext cx="4417171" cy="553998"/>
          </a:xfrm>
          <a:prstGeom prst="rect">
            <a:avLst/>
          </a:prstGeom>
        </p:spPr>
        <p:txBody>
          <a:bodyPr wrap="none">
            <a:spAutoFit/>
          </a:bodyPr>
          <a:lstStyle/>
          <a:p>
            <a:pPr algn="ctr"/>
            <a:r>
              <a:rPr lang="en-IN" sz="3000" b="1" spc="21" dirty="0">
                <a:solidFill>
                  <a:schemeClr val="bg1"/>
                </a:solidFill>
                <a:latin typeface="Times New Roman" panose="02020603050405020304" pitchFamily="18" charset="0"/>
                <a:cs typeface="Times New Roman" panose="02020603050405020304" pitchFamily="18" charset="0"/>
              </a:rPr>
              <a:t>Motion </a:t>
            </a:r>
            <a:r>
              <a:rPr lang="en-IN" sz="3000" b="1" spc="54" dirty="0">
                <a:solidFill>
                  <a:schemeClr val="bg1"/>
                </a:solidFill>
                <a:latin typeface="Times New Roman" panose="02020603050405020304" pitchFamily="18" charset="0"/>
                <a:cs typeface="Times New Roman" panose="02020603050405020304" pitchFamily="18" charset="0"/>
              </a:rPr>
              <a:t>Control</a:t>
            </a:r>
            <a:r>
              <a:rPr lang="en-IN" sz="3000" b="1" spc="62" dirty="0">
                <a:solidFill>
                  <a:schemeClr val="bg1"/>
                </a:solidFill>
                <a:latin typeface="Times New Roman" panose="02020603050405020304" pitchFamily="18" charset="0"/>
                <a:cs typeface="Times New Roman" panose="02020603050405020304" pitchFamily="18" charset="0"/>
              </a:rPr>
              <a:t> </a:t>
            </a:r>
            <a:r>
              <a:rPr lang="en-IN" sz="3000" b="1" spc="187" dirty="0">
                <a:solidFill>
                  <a:schemeClr val="bg1"/>
                </a:solidFill>
                <a:latin typeface="Times New Roman" panose="02020603050405020304" pitchFamily="18" charset="0"/>
                <a:cs typeface="Times New Roman" panose="02020603050405020304" pitchFamily="18" charset="0"/>
              </a:rPr>
              <a:t>Systems</a:t>
            </a:r>
            <a:endParaRPr lang="en-IN" sz="3000" b="1" dirty="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1595500" y="1328767"/>
            <a:ext cx="9644000" cy="1092607"/>
          </a:xfrm>
          <a:prstGeom prst="rect">
            <a:avLst/>
          </a:prstGeom>
        </p:spPr>
        <p:txBody>
          <a:bodyPr wrap="square">
            <a:spAutoFit/>
          </a:bodyPr>
          <a:lstStyle/>
          <a:p>
            <a:pPr marL="296327" indent="-285745" algn="just">
              <a:spcBef>
                <a:spcPts val="562"/>
              </a:spcBef>
              <a:buFont typeface="Wingdings" panose="05000000000000000000" pitchFamily="2" charset="2"/>
              <a:buChar char="Ø"/>
            </a:pPr>
            <a:r>
              <a:rPr lang="en-IN" sz="2000" spc="125" dirty="0">
                <a:solidFill>
                  <a:schemeClr val="bg1"/>
                </a:solidFill>
                <a:latin typeface="Times New Roman" panose="02020603050405020304" pitchFamily="18" charset="0"/>
                <a:cs typeface="Times New Roman" panose="02020603050405020304" pitchFamily="18" charset="0"/>
              </a:rPr>
              <a:t>System moves </a:t>
            </a:r>
            <a:r>
              <a:rPr lang="en-IN" sz="2000" spc="62" dirty="0">
                <a:solidFill>
                  <a:schemeClr val="bg1"/>
                </a:solidFill>
                <a:latin typeface="Times New Roman" panose="02020603050405020304" pitchFamily="18" charset="0"/>
                <a:cs typeface="Times New Roman" panose="02020603050405020304" pitchFamily="18" charset="0"/>
              </a:rPr>
              <a:t>to </a:t>
            </a:r>
            <a:r>
              <a:rPr lang="en-IN" sz="2000" spc="217" dirty="0">
                <a:solidFill>
                  <a:schemeClr val="bg1"/>
                </a:solidFill>
                <a:latin typeface="Times New Roman" panose="02020603050405020304" pitchFamily="18" charset="0"/>
                <a:cs typeface="Times New Roman" panose="02020603050405020304" pitchFamily="18" charset="0"/>
              </a:rPr>
              <a:t>a </a:t>
            </a:r>
            <a:r>
              <a:rPr lang="en-IN" sz="2000" spc="46" dirty="0">
                <a:solidFill>
                  <a:schemeClr val="bg1"/>
                </a:solidFill>
                <a:latin typeface="Times New Roman" panose="02020603050405020304" pitchFamily="18" charset="0"/>
                <a:cs typeface="Times New Roman" panose="02020603050405020304" pitchFamily="18" charset="0"/>
              </a:rPr>
              <a:t>location </a:t>
            </a:r>
            <a:r>
              <a:rPr lang="en-IN" sz="2000" spc="137" dirty="0">
                <a:solidFill>
                  <a:schemeClr val="bg1"/>
                </a:solidFill>
                <a:latin typeface="Times New Roman" panose="02020603050405020304" pitchFamily="18" charset="0"/>
                <a:cs typeface="Times New Roman" panose="02020603050405020304" pitchFamily="18" charset="0"/>
              </a:rPr>
              <a:t>and </a:t>
            </a:r>
            <a:r>
              <a:rPr lang="en-IN" sz="2000" spc="75" dirty="0">
                <a:solidFill>
                  <a:schemeClr val="bg1"/>
                </a:solidFill>
                <a:latin typeface="Times New Roman" panose="02020603050405020304" pitchFamily="18" charset="0"/>
                <a:cs typeface="Times New Roman" panose="02020603050405020304" pitchFamily="18" charset="0"/>
              </a:rPr>
              <a:t>performs </a:t>
            </a:r>
            <a:r>
              <a:rPr lang="en-IN" sz="2000" spc="154" dirty="0">
                <a:solidFill>
                  <a:schemeClr val="bg1"/>
                </a:solidFill>
                <a:latin typeface="Times New Roman" panose="02020603050405020304" pitchFamily="18" charset="0"/>
                <a:cs typeface="Times New Roman" panose="02020603050405020304" pitchFamily="18" charset="0"/>
              </a:rPr>
              <a:t>an</a:t>
            </a:r>
            <a:r>
              <a:rPr lang="en-IN" sz="2000" spc="-275" dirty="0">
                <a:solidFill>
                  <a:schemeClr val="bg1"/>
                </a:solidFill>
                <a:latin typeface="Times New Roman" panose="02020603050405020304" pitchFamily="18" charset="0"/>
                <a:cs typeface="Times New Roman" panose="02020603050405020304" pitchFamily="18" charset="0"/>
              </a:rPr>
              <a:t> </a:t>
            </a:r>
            <a:r>
              <a:rPr lang="en-IN" sz="2000" spc="75" dirty="0">
                <a:solidFill>
                  <a:schemeClr val="bg1"/>
                </a:solidFill>
                <a:latin typeface="Times New Roman" panose="02020603050405020304" pitchFamily="18" charset="0"/>
                <a:cs typeface="Times New Roman" panose="02020603050405020304" pitchFamily="18" charset="0"/>
              </a:rPr>
              <a:t>operation </a:t>
            </a:r>
            <a:r>
              <a:rPr lang="en-IN" sz="2000" spc="104" dirty="0">
                <a:solidFill>
                  <a:schemeClr val="bg1"/>
                </a:solidFill>
                <a:latin typeface="Times New Roman" panose="02020603050405020304" pitchFamily="18" charset="0"/>
                <a:cs typeface="Times New Roman" panose="02020603050405020304" pitchFamily="18" charset="0"/>
              </a:rPr>
              <a:t>at  </a:t>
            </a:r>
            <a:r>
              <a:rPr lang="en-IN" sz="2000" spc="75" dirty="0">
                <a:solidFill>
                  <a:schemeClr val="bg1"/>
                </a:solidFill>
                <a:latin typeface="Times New Roman" panose="02020603050405020304" pitchFamily="18" charset="0"/>
                <a:cs typeface="Times New Roman" panose="02020603050405020304" pitchFamily="18" charset="0"/>
              </a:rPr>
              <a:t>that </a:t>
            </a:r>
            <a:r>
              <a:rPr lang="en-IN" sz="2000" spc="46" dirty="0">
                <a:solidFill>
                  <a:schemeClr val="bg1"/>
                </a:solidFill>
                <a:latin typeface="Times New Roman" panose="02020603050405020304" pitchFamily="18" charset="0"/>
                <a:cs typeface="Times New Roman" panose="02020603050405020304" pitchFamily="18" charset="0"/>
              </a:rPr>
              <a:t>location </a:t>
            </a:r>
            <a:r>
              <a:rPr lang="en-IN" sz="2000" spc="75" dirty="0">
                <a:solidFill>
                  <a:schemeClr val="bg1"/>
                </a:solidFill>
                <a:latin typeface="Times New Roman" panose="02020603050405020304" pitchFamily="18" charset="0"/>
                <a:cs typeface="Times New Roman" panose="02020603050405020304" pitchFamily="18" charset="0"/>
              </a:rPr>
              <a:t>(e.g.,</a:t>
            </a:r>
            <a:r>
              <a:rPr lang="en-IN" sz="2000" spc="42" dirty="0">
                <a:solidFill>
                  <a:schemeClr val="bg1"/>
                </a:solidFill>
                <a:latin typeface="Times New Roman" panose="02020603050405020304" pitchFamily="18" charset="0"/>
                <a:cs typeface="Times New Roman" panose="02020603050405020304" pitchFamily="18" charset="0"/>
              </a:rPr>
              <a:t> </a:t>
            </a:r>
            <a:r>
              <a:rPr lang="en-IN" sz="2000" spc="-21" dirty="0">
                <a:solidFill>
                  <a:schemeClr val="bg1"/>
                </a:solidFill>
                <a:latin typeface="Times New Roman" panose="02020603050405020304" pitchFamily="18" charset="0"/>
                <a:cs typeface="Times New Roman" panose="02020603050405020304" pitchFamily="18" charset="0"/>
              </a:rPr>
              <a:t>drilling)</a:t>
            </a:r>
            <a:endParaRPr lang="en-IN" sz="2000" dirty="0">
              <a:solidFill>
                <a:schemeClr val="bg1"/>
              </a:solidFill>
              <a:latin typeface="Times New Roman" panose="02020603050405020304" pitchFamily="18" charset="0"/>
              <a:cs typeface="Times New Roman" panose="02020603050405020304" pitchFamily="18" charset="0"/>
            </a:endParaRPr>
          </a:p>
          <a:p>
            <a:pPr marL="296327" indent="-285745" algn="just">
              <a:spcBef>
                <a:spcPts val="562"/>
              </a:spcBef>
              <a:buFont typeface="Wingdings" panose="05000000000000000000" pitchFamily="2" charset="2"/>
              <a:buChar char="Ø"/>
            </a:pPr>
            <a:r>
              <a:rPr lang="en-IN" sz="2000" spc="21" dirty="0">
                <a:solidFill>
                  <a:schemeClr val="bg1"/>
                </a:solidFill>
                <a:latin typeface="Times New Roman" panose="02020603050405020304" pitchFamily="18" charset="0"/>
                <a:cs typeface="Times New Roman" panose="02020603050405020304" pitchFamily="18" charset="0"/>
              </a:rPr>
              <a:t>Also </a:t>
            </a:r>
            <a:r>
              <a:rPr lang="en-IN" sz="2000" spc="67" dirty="0">
                <a:solidFill>
                  <a:schemeClr val="bg1"/>
                </a:solidFill>
                <a:latin typeface="Times New Roman" panose="02020603050405020304" pitchFamily="18" charset="0"/>
                <a:cs typeface="Times New Roman" panose="02020603050405020304" pitchFamily="18" charset="0"/>
              </a:rPr>
              <a:t>applicable </a:t>
            </a:r>
            <a:r>
              <a:rPr lang="en-IN" sz="2000" spc="-4" dirty="0">
                <a:solidFill>
                  <a:schemeClr val="bg1"/>
                </a:solidFill>
                <a:latin typeface="Times New Roman" panose="02020603050405020304" pitchFamily="18" charset="0"/>
                <a:cs typeface="Times New Roman" panose="02020603050405020304" pitchFamily="18" charset="0"/>
              </a:rPr>
              <a:t>in </a:t>
            </a:r>
            <a:r>
              <a:rPr lang="en-IN" sz="2000" spc="62" dirty="0">
                <a:solidFill>
                  <a:schemeClr val="bg1"/>
                </a:solidFill>
                <a:latin typeface="Times New Roman" panose="02020603050405020304" pitchFamily="18" charset="0"/>
                <a:cs typeface="Times New Roman" panose="02020603050405020304" pitchFamily="18" charset="0"/>
              </a:rPr>
              <a:t>robotics  </a:t>
            </a:r>
          </a:p>
        </p:txBody>
      </p:sp>
    </p:spTree>
    <p:extLst>
      <p:ext uri="{BB962C8B-B14F-4D97-AF65-F5344CB8AC3E}">
        <p14:creationId xmlns:p14="http://schemas.microsoft.com/office/powerpoint/2010/main" val="1645477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2521711" y="2487379"/>
            <a:ext cx="6780753" cy="4020447"/>
          </a:xfrm>
          <a:prstGeom prst="rect">
            <a:avLst/>
          </a:prstGeom>
          <a:blipFill>
            <a:blip r:embed="rId2" cstate="print"/>
            <a:stretch>
              <a:fillRect/>
            </a:stretch>
          </a:blipFill>
        </p:spPr>
        <p:txBody>
          <a:bodyPr wrap="square" lIns="0" tIns="0" rIns="0" bIns="0" rtlCol="0"/>
          <a:lstStyle/>
          <a:p>
            <a:endParaRPr sz="1500">
              <a:solidFill>
                <a:schemeClr val="bg1"/>
              </a:solidFill>
            </a:endParaRPr>
          </a:p>
        </p:txBody>
      </p:sp>
      <p:sp>
        <p:nvSpPr>
          <p:cNvPr id="3" name="TextBox 2"/>
          <p:cNvSpPr txBox="1"/>
          <p:nvPr/>
        </p:nvSpPr>
        <p:spPr>
          <a:xfrm>
            <a:off x="1235460" y="742638"/>
            <a:ext cx="9559062" cy="400110"/>
          </a:xfrm>
          <a:prstGeom prst="rect">
            <a:avLst/>
          </a:prstGeom>
          <a:noFill/>
        </p:spPr>
        <p:txBody>
          <a:bodyPr wrap="square" rtlCol="0">
            <a:spAutoFit/>
          </a:bodyPr>
          <a:lstStyle/>
          <a:p>
            <a:pPr algn="ctr"/>
            <a:r>
              <a:rPr lang="en-IN" sz="2000" b="1" spc="42" dirty="0">
                <a:solidFill>
                  <a:schemeClr val="bg1"/>
                </a:solidFill>
                <a:latin typeface="Times New Roman" panose="02020603050405020304" pitchFamily="18" charset="0"/>
                <a:cs typeface="Times New Roman" panose="02020603050405020304" pitchFamily="18" charset="0"/>
              </a:rPr>
              <a:t>2. Continuous Path Control in CNC  Profile Milling of Part Outline</a:t>
            </a:r>
          </a:p>
        </p:txBody>
      </p:sp>
      <p:sp>
        <p:nvSpPr>
          <p:cNvPr id="4" name="Rectangle 3"/>
          <p:cNvSpPr/>
          <p:nvPr/>
        </p:nvSpPr>
        <p:spPr>
          <a:xfrm>
            <a:off x="871491" y="1696746"/>
            <a:ext cx="10287000" cy="400110"/>
          </a:xfrm>
          <a:prstGeom prst="rect">
            <a:avLst/>
          </a:prstGeom>
        </p:spPr>
        <p:txBody>
          <a:bodyPr wrap="square">
            <a:spAutoFit/>
          </a:bodyPr>
          <a:lstStyle/>
          <a:p>
            <a:pPr marL="296327" indent="-285745" algn="just">
              <a:spcBef>
                <a:spcPts val="562"/>
              </a:spcBef>
              <a:buFont typeface="Wingdings" panose="05000000000000000000" pitchFamily="2" charset="2"/>
              <a:buChar char="Ø"/>
            </a:pPr>
            <a:r>
              <a:rPr lang="en-IN" sz="2000" spc="125" dirty="0">
                <a:solidFill>
                  <a:schemeClr val="bg1"/>
                </a:solidFill>
                <a:latin typeface="Times New Roman" panose="02020603050405020304" pitchFamily="18" charset="0"/>
                <a:cs typeface="Times New Roman" panose="02020603050405020304" pitchFamily="18" charset="0"/>
              </a:rPr>
              <a:t>System </a:t>
            </a:r>
            <a:r>
              <a:rPr lang="en-IN" sz="2000" spc="75" dirty="0">
                <a:solidFill>
                  <a:schemeClr val="bg1"/>
                </a:solidFill>
                <a:latin typeface="Times New Roman" panose="02020603050405020304" pitchFamily="18" charset="0"/>
                <a:cs typeface="Times New Roman" panose="02020603050405020304" pitchFamily="18" charset="0"/>
              </a:rPr>
              <a:t>performs </a:t>
            </a:r>
            <a:r>
              <a:rPr lang="en-IN" sz="2000" spc="167" dirty="0">
                <a:solidFill>
                  <a:schemeClr val="bg1"/>
                </a:solidFill>
                <a:latin typeface="Times New Roman" panose="02020603050405020304" pitchFamily="18" charset="0"/>
                <a:cs typeface="Times New Roman" panose="02020603050405020304" pitchFamily="18" charset="0"/>
              </a:rPr>
              <a:t>an </a:t>
            </a:r>
            <a:r>
              <a:rPr lang="en-IN" sz="2000" spc="75" dirty="0">
                <a:solidFill>
                  <a:schemeClr val="bg1"/>
                </a:solidFill>
                <a:latin typeface="Times New Roman" panose="02020603050405020304" pitchFamily="18" charset="0"/>
                <a:cs typeface="Times New Roman" panose="02020603050405020304" pitchFamily="18" charset="0"/>
              </a:rPr>
              <a:t>operation </a:t>
            </a:r>
            <a:r>
              <a:rPr lang="en-IN" sz="2000" spc="46" dirty="0">
                <a:solidFill>
                  <a:schemeClr val="bg1"/>
                </a:solidFill>
                <a:latin typeface="Times New Roman" panose="02020603050405020304" pitchFamily="18" charset="0"/>
                <a:cs typeface="Times New Roman" panose="02020603050405020304" pitchFamily="18" charset="0"/>
              </a:rPr>
              <a:t>during </a:t>
            </a:r>
            <a:r>
              <a:rPr lang="en-IN" sz="2000" spc="104" dirty="0">
                <a:solidFill>
                  <a:schemeClr val="bg1"/>
                </a:solidFill>
                <a:latin typeface="Times New Roman" panose="02020603050405020304" pitchFamily="18" charset="0"/>
                <a:cs typeface="Times New Roman" panose="02020603050405020304" pitchFamily="18" charset="0"/>
              </a:rPr>
              <a:t>movement</a:t>
            </a:r>
            <a:r>
              <a:rPr lang="en-IN" sz="2000" spc="-21" dirty="0">
                <a:solidFill>
                  <a:schemeClr val="bg1"/>
                </a:solidFill>
                <a:latin typeface="Times New Roman" panose="02020603050405020304" pitchFamily="18" charset="0"/>
                <a:cs typeface="Times New Roman" panose="02020603050405020304" pitchFamily="18" charset="0"/>
              </a:rPr>
              <a:t> </a:t>
            </a:r>
            <a:r>
              <a:rPr lang="en-IN" sz="2000" spc="75" dirty="0">
                <a:solidFill>
                  <a:schemeClr val="bg1"/>
                </a:solidFill>
                <a:latin typeface="Times New Roman" panose="02020603050405020304" pitchFamily="18" charset="0"/>
                <a:cs typeface="Times New Roman" panose="02020603050405020304" pitchFamily="18" charset="0"/>
              </a:rPr>
              <a:t>(e.g.,  </a:t>
            </a:r>
            <a:r>
              <a:rPr lang="en-IN" sz="2000" spc="-21" dirty="0">
                <a:solidFill>
                  <a:schemeClr val="bg1"/>
                </a:solidFill>
                <a:latin typeface="Times New Roman" panose="02020603050405020304" pitchFamily="18" charset="0"/>
                <a:cs typeface="Times New Roman" panose="02020603050405020304" pitchFamily="18" charset="0"/>
              </a:rPr>
              <a:t>milling </a:t>
            </a:r>
            <a:r>
              <a:rPr lang="en-IN" sz="2000" spc="137" dirty="0">
                <a:solidFill>
                  <a:schemeClr val="bg1"/>
                </a:solidFill>
                <a:latin typeface="Times New Roman" panose="02020603050405020304" pitchFamily="18" charset="0"/>
                <a:cs typeface="Times New Roman" panose="02020603050405020304" pitchFamily="18" charset="0"/>
              </a:rPr>
              <a:t>and</a:t>
            </a:r>
            <a:r>
              <a:rPr lang="en-IN" sz="2000" spc="167" dirty="0">
                <a:solidFill>
                  <a:schemeClr val="bg1"/>
                </a:solidFill>
                <a:latin typeface="Times New Roman" panose="02020603050405020304" pitchFamily="18" charset="0"/>
                <a:cs typeface="Times New Roman" panose="02020603050405020304" pitchFamily="18" charset="0"/>
              </a:rPr>
              <a:t> </a:t>
            </a:r>
            <a:r>
              <a:rPr lang="en-IN" sz="2000" spc="33" dirty="0">
                <a:solidFill>
                  <a:schemeClr val="bg1"/>
                </a:solidFill>
                <a:latin typeface="Times New Roman" panose="02020603050405020304" pitchFamily="18" charset="0"/>
                <a:cs typeface="Times New Roman" panose="02020603050405020304" pitchFamily="18" charset="0"/>
              </a:rPr>
              <a:t>turning</a:t>
            </a:r>
            <a:r>
              <a:rPr lang="en-IN" sz="1500" spc="33" dirty="0">
                <a:solidFill>
                  <a:schemeClr val="bg1"/>
                </a:solidFill>
                <a:latin typeface="Times New Roman" panose="02020603050405020304" pitchFamily="18" charset="0"/>
                <a:cs typeface="Times New Roman" panose="02020603050405020304" pitchFamily="18" charset="0"/>
              </a:rPr>
              <a:t>) </a:t>
            </a:r>
            <a:r>
              <a:rPr lang="en-IN" sz="2000" spc="75" dirty="0">
                <a:solidFill>
                  <a:schemeClr val="bg1"/>
                </a:solidFill>
                <a:latin typeface="Times New Roman" panose="02020603050405020304" pitchFamily="18" charset="0"/>
                <a:cs typeface="Times New Roman" panose="02020603050405020304" pitchFamily="18" charset="0"/>
              </a:rPr>
              <a:t>- Contouring</a:t>
            </a:r>
          </a:p>
        </p:txBody>
      </p:sp>
      <p:sp>
        <p:nvSpPr>
          <p:cNvPr id="5" name="Rectangle 4"/>
          <p:cNvSpPr/>
          <p:nvPr/>
        </p:nvSpPr>
        <p:spPr>
          <a:xfrm>
            <a:off x="3703503" y="188640"/>
            <a:ext cx="4417171" cy="553998"/>
          </a:xfrm>
          <a:prstGeom prst="rect">
            <a:avLst/>
          </a:prstGeom>
        </p:spPr>
        <p:txBody>
          <a:bodyPr wrap="none">
            <a:spAutoFit/>
          </a:bodyPr>
          <a:lstStyle/>
          <a:p>
            <a:pPr algn="ctr"/>
            <a:r>
              <a:rPr lang="en-IN" sz="3000" b="1" spc="21" dirty="0">
                <a:solidFill>
                  <a:schemeClr val="bg1"/>
                </a:solidFill>
                <a:latin typeface="Times New Roman" panose="02020603050405020304" pitchFamily="18" charset="0"/>
                <a:cs typeface="Times New Roman" panose="02020603050405020304" pitchFamily="18" charset="0"/>
              </a:rPr>
              <a:t>Motion </a:t>
            </a:r>
            <a:r>
              <a:rPr lang="en-IN" sz="3000" b="1" spc="54" dirty="0">
                <a:solidFill>
                  <a:schemeClr val="bg1"/>
                </a:solidFill>
                <a:latin typeface="Times New Roman" panose="02020603050405020304" pitchFamily="18" charset="0"/>
                <a:cs typeface="Times New Roman" panose="02020603050405020304" pitchFamily="18" charset="0"/>
              </a:rPr>
              <a:t>Control</a:t>
            </a:r>
            <a:r>
              <a:rPr lang="en-IN" sz="3000" b="1" spc="62" dirty="0">
                <a:solidFill>
                  <a:schemeClr val="bg1"/>
                </a:solidFill>
                <a:latin typeface="Times New Roman" panose="02020603050405020304" pitchFamily="18" charset="0"/>
                <a:cs typeface="Times New Roman" panose="02020603050405020304" pitchFamily="18" charset="0"/>
              </a:rPr>
              <a:t> </a:t>
            </a:r>
            <a:r>
              <a:rPr lang="en-IN" sz="3000" b="1" spc="187" dirty="0">
                <a:solidFill>
                  <a:schemeClr val="bg1"/>
                </a:solidFill>
                <a:latin typeface="Times New Roman" panose="02020603050405020304" pitchFamily="18" charset="0"/>
                <a:cs typeface="Times New Roman" panose="02020603050405020304" pitchFamily="18" charset="0"/>
              </a:rPr>
              <a:t>Systems</a:t>
            </a:r>
            <a:endParaRPr lang="en-IN" sz="3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513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2261" y="428667"/>
            <a:ext cx="11344466" cy="3077958"/>
          </a:xfrm>
          <a:prstGeom prst="rect">
            <a:avLst/>
          </a:prstGeom>
        </p:spPr>
        <p:txBody>
          <a:bodyPr wrap="square">
            <a:spAutoFit/>
          </a:bodyPr>
          <a:lstStyle/>
          <a:p>
            <a:pPr lvl="2" algn="ctr"/>
            <a:r>
              <a:rPr lang="en-US" sz="2667" dirty="0">
                <a:solidFill>
                  <a:schemeClr val="bg1"/>
                </a:solidFill>
              </a:rPr>
              <a:t>             </a:t>
            </a:r>
            <a:r>
              <a:rPr lang="en-US" sz="3000" b="1" dirty="0">
                <a:solidFill>
                  <a:schemeClr val="bg1"/>
                </a:solidFill>
                <a:latin typeface="Times New Roman" panose="02020603050405020304" pitchFamily="18" charset="0"/>
                <a:cs typeface="Times New Roman" panose="02020603050405020304" pitchFamily="18" charset="0"/>
              </a:rPr>
              <a:t>Open Loop Systems</a:t>
            </a:r>
            <a:endParaRPr lang="en-IN" sz="3000" b="1" dirty="0">
              <a:solidFill>
                <a:schemeClr val="bg1"/>
              </a:solidFill>
              <a:latin typeface="Times New Roman" panose="02020603050405020304" pitchFamily="18" charset="0"/>
              <a:cs typeface="Times New Roman" panose="02020603050405020304" pitchFamily="18" charset="0"/>
            </a:endParaRPr>
          </a:p>
          <a:p>
            <a:pPr algn="just"/>
            <a:r>
              <a:rPr lang="en-US" sz="2667" b="1" dirty="0">
                <a:solidFill>
                  <a:schemeClr val="bg1"/>
                </a:solidFill>
              </a:rPr>
              <a:t> </a:t>
            </a:r>
            <a:endParaRPr lang="en-IN" sz="2333" dirty="0">
              <a:solidFill>
                <a:schemeClr val="bg1"/>
              </a:solidFill>
            </a:endParaRPr>
          </a:p>
          <a:p>
            <a:pPr algn="just"/>
            <a:r>
              <a:rPr lang="en-US" sz="2800" dirty="0">
                <a:solidFill>
                  <a:schemeClr val="bg1"/>
                </a:solidFill>
                <a:latin typeface="Times New Roman" panose="02020603050405020304" pitchFamily="18" charset="0"/>
                <a:cs typeface="Times New Roman" panose="02020603050405020304" pitchFamily="18" charset="0"/>
              </a:rPr>
              <a:t>Open loop systems have no access to the real time data about the performance of the system and therefore no immediate corrective action can be taken in case of system disturbance.</a:t>
            </a:r>
          </a:p>
          <a:p>
            <a:pPr algn="just"/>
            <a:endParaRPr lang="en-US" sz="2667" dirty="0">
              <a:solidFill>
                <a:schemeClr val="bg1"/>
              </a:solidFill>
            </a:endParaRPr>
          </a:p>
          <a:p>
            <a:pPr algn="just"/>
            <a:endParaRPr lang="en-US" sz="2667" dirty="0">
              <a:solidFill>
                <a:schemeClr val="bg1"/>
              </a:solidFill>
            </a:endParaRPr>
          </a:p>
        </p:txBody>
      </p:sp>
      <p:pic>
        <p:nvPicPr>
          <p:cNvPr id="6" name="image6.jpeg"/>
          <p:cNvPicPr/>
          <p:nvPr/>
        </p:nvPicPr>
        <p:blipFill>
          <a:blip r:embed="rId2" cstate="print"/>
          <a:stretch>
            <a:fillRect/>
          </a:stretch>
        </p:blipFill>
        <p:spPr>
          <a:xfrm>
            <a:off x="2996656" y="3506626"/>
            <a:ext cx="6075675" cy="1269912"/>
          </a:xfrm>
          <a:prstGeom prst="rect">
            <a:avLst/>
          </a:prstGeom>
        </p:spPr>
      </p:pic>
    </p:spTree>
    <p:extLst>
      <p:ext uri="{BB962C8B-B14F-4D97-AF65-F5344CB8AC3E}">
        <p14:creationId xmlns:p14="http://schemas.microsoft.com/office/powerpoint/2010/main" val="3063058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Open loop system – An example</a:t>
            </a:r>
            <a:endParaRPr lang="en-IN" sz="3000" b="1" dirty="0">
              <a:latin typeface="Times New Roman" panose="02020603050405020304" pitchFamily="18" charset="0"/>
              <a:cs typeface="Times New Roman" panose="02020603050405020304" pitchFamily="18" charset="0"/>
            </a:endParaRPr>
          </a:p>
        </p:txBody>
      </p:sp>
      <p:sp>
        <p:nvSpPr>
          <p:cNvPr id="5" name="object 4"/>
          <p:cNvSpPr/>
          <p:nvPr/>
        </p:nvSpPr>
        <p:spPr>
          <a:xfrm>
            <a:off x="2045550" y="2041810"/>
            <a:ext cx="7857873" cy="3691447"/>
          </a:xfrm>
          <a:prstGeom prst="rect">
            <a:avLst/>
          </a:prstGeom>
          <a:blipFill>
            <a:blip r:embed="rId2" cstate="print"/>
            <a:stretch>
              <a:fillRect/>
            </a:stretch>
          </a:blipFill>
        </p:spPr>
        <p:txBody>
          <a:bodyPr wrap="square" lIns="0" tIns="0" rIns="0" bIns="0" rtlCol="0"/>
          <a:lstStyle/>
          <a:p>
            <a:endParaRPr sz="1500">
              <a:solidFill>
                <a:schemeClr val="bg1"/>
              </a:solidFill>
            </a:endParaRPr>
          </a:p>
        </p:txBody>
      </p:sp>
    </p:spTree>
    <p:extLst>
      <p:ext uri="{BB962C8B-B14F-4D97-AF65-F5344CB8AC3E}">
        <p14:creationId xmlns:p14="http://schemas.microsoft.com/office/powerpoint/2010/main" val="294854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015" y="141084"/>
            <a:ext cx="5867986" cy="1325563"/>
          </a:xfrm>
        </p:spPr>
        <p:txBody>
          <a:bodyPr/>
          <a:lstStyle/>
          <a:p>
            <a:pPr algn="ctr"/>
            <a:r>
              <a:rPr lang="en-IN" dirty="0"/>
              <a:t>Principle of cutting</a:t>
            </a:r>
          </a:p>
        </p:txBody>
      </p:sp>
      <p:pic>
        <p:nvPicPr>
          <p:cNvPr id="6" name="Picture 5"/>
          <p:cNvPicPr>
            <a:picLocks noChangeAspect="1"/>
          </p:cNvPicPr>
          <p:nvPr/>
        </p:nvPicPr>
        <p:blipFill>
          <a:blip r:embed="rId2"/>
          <a:stretch>
            <a:fillRect/>
          </a:stretch>
        </p:blipFill>
        <p:spPr>
          <a:xfrm>
            <a:off x="2049904" y="1735880"/>
            <a:ext cx="2224208" cy="2500008"/>
          </a:xfrm>
          <a:prstGeom prst="rect">
            <a:avLst/>
          </a:prstGeom>
        </p:spPr>
      </p:pic>
      <p:pic>
        <p:nvPicPr>
          <p:cNvPr id="7" name="Picture 6"/>
          <p:cNvPicPr>
            <a:picLocks noChangeAspect="1"/>
          </p:cNvPicPr>
          <p:nvPr/>
        </p:nvPicPr>
        <p:blipFill>
          <a:blip r:embed="rId3"/>
          <a:stretch>
            <a:fillRect/>
          </a:stretch>
        </p:blipFill>
        <p:spPr>
          <a:xfrm>
            <a:off x="7573895" y="1614284"/>
            <a:ext cx="4048125" cy="2695575"/>
          </a:xfrm>
          <a:prstGeom prst="rect">
            <a:avLst/>
          </a:prstGeom>
        </p:spPr>
      </p:pic>
    </p:spTree>
    <p:extLst>
      <p:ext uri="{BB962C8B-B14F-4D97-AF65-F5344CB8AC3E}">
        <p14:creationId xmlns:p14="http://schemas.microsoft.com/office/powerpoint/2010/main" val="1055135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074" y="59498"/>
            <a:ext cx="11373852" cy="2667525"/>
          </a:xfrm>
          <a:prstGeom prst="rect">
            <a:avLst/>
          </a:prstGeom>
        </p:spPr>
        <p:txBody>
          <a:bodyPr wrap="square">
            <a:spAutoFit/>
          </a:bodyPr>
          <a:lstStyle/>
          <a:p>
            <a:pPr lvl="2" algn="ctr"/>
            <a:endParaRPr lang="en-US" sz="2667" b="1" dirty="0">
              <a:solidFill>
                <a:schemeClr val="bg1"/>
              </a:solidFill>
              <a:latin typeface="Times New Roman" pitchFamily="18" charset="0"/>
              <a:cs typeface="Times New Roman" pitchFamily="18" charset="0"/>
            </a:endParaRPr>
          </a:p>
          <a:p>
            <a:pPr lvl="2" algn="ctr"/>
            <a:r>
              <a:rPr lang="en-US" sz="3000" b="1" dirty="0">
                <a:solidFill>
                  <a:schemeClr val="bg1"/>
                </a:solidFill>
                <a:latin typeface="Times New Roman" pitchFamily="18" charset="0"/>
                <a:cs typeface="Times New Roman" pitchFamily="18" charset="0"/>
              </a:rPr>
              <a:t>Close Loop Systems</a:t>
            </a:r>
            <a:endParaRPr lang="en-IN" sz="3000" b="1" dirty="0">
              <a:solidFill>
                <a:schemeClr val="bg1"/>
              </a:solidFill>
              <a:latin typeface="Times New Roman" pitchFamily="18" charset="0"/>
              <a:cs typeface="Times New Roman" pitchFamily="18" charset="0"/>
            </a:endParaRPr>
          </a:p>
          <a:p>
            <a:r>
              <a:rPr lang="en-US" sz="2667" b="1" dirty="0">
                <a:solidFill>
                  <a:schemeClr val="bg1"/>
                </a:solidFill>
              </a:rPr>
              <a:t> </a:t>
            </a:r>
            <a:endParaRPr lang="en-IN" sz="2667" dirty="0">
              <a:solidFill>
                <a:schemeClr val="bg1"/>
              </a:solidFill>
            </a:endParaRPr>
          </a:p>
          <a:p>
            <a:pPr algn="just"/>
            <a:r>
              <a:rPr lang="en-US" sz="2800" dirty="0">
                <a:solidFill>
                  <a:schemeClr val="bg1"/>
                </a:solidFill>
                <a:latin typeface="Times New Roman" panose="02020603050405020304" pitchFamily="18" charset="0"/>
                <a:cs typeface="Times New Roman" panose="02020603050405020304" pitchFamily="18" charset="0"/>
              </a:rPr>
              <a:t>In a close loop system, feed back devices closely monitor the output and any disturbance will be corrected in the first instance. Therefore high system accuracy is achievable. </a:t>
            </a:r>
            <a:endParaRPr lang="en-IN" sz="2800" dirty="0">
              <a:solidFill>
                <a:schemeClr val="bg1"/>
              </a:solidFill>
              <a:latin typeface="Times New Roman" panose="02020603050405020304" pitchFamily="18" charset="0"/>
              <a:cs typeface="Times New Roman" panose="02020603050405020304" pitchFamily="18" charset="0"/>
            </a:endParaRPr>
          </a:p>
        </p:txBody>
      </p:sp>
      <p:pic>
        <p:nvPicPr>
          <p:cNvPr id="8" name="image7.jpeg"/>
          <p:cNvPicPr/>
          <p:nvPr/>
        </p:nvPicPr>
        <p:blipFill>
          <a:blip r:embed="rId2" cstate="print"/>
          <a:stretch>
            <a:fillRect/>
          </a:stretch>
        </p:blipFill>
        <p:spPr>
          <a:xfrm>
            <a:off x="2879558" y="3405662"/>
            <a:ext cx="6432884" cy="2664297"/>
          </a:xfrm>
          <a:prstGeom prst="rect">
            <a:avLst/>
          </a:prstGeom>
        </p:spPr>
      </p:pic>
    </p:spTree>
    <p:extLst>
      <p:ext uri="{BB962C8B-B14F-4D97-AF65-F5344CB8AC3E}">
        <p14:creationId xmlns:p14="http://schemas.microsoft.com/office/powerpoint/2010/main" val="3897877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p:nvPr/>
        </p:nvSpPr>
        <p:spPr>
          <a:xfrm>
            <a:off x="850255" y="1532007"/>
            <a:ext cx="10086450" cy="4736446"/>
          </a:xfrm>
          <a:prstGeom prst="rect">
            <a:avLst/>
          </a:prstGeom>
          <a:blipFill>
            <a:blip r:embed="rId2" cstate="print"/>
            <a:stretch>
              <a:fillRect/>
            </a:stretch>
          </a:blipFill>
        </p:spPr>
        <p:txBody>
          <a:bodyPr wrap="square" lIns="0" tIns="0" rIns="0" bIns="0" rtlCol="0"/>
          <a:lstStyle/>
          <a:p>
            <a:endParaRPr sz="1500">
              <a:solidFill>
                <a:schemeClr val="bg1"/>
              </a:solidFill>
            </a:endParaRPr>
          </a:p>
        </p:txBody>
      </p:sp>
      <p:sp>
        <p:nvSpPr>
          <p:cNvPr id="3" name="TextBox 2"/>
          <p:cNvSpPr txBox="1"/>
          <p:nvPr/>
        </p:nvSpPr>
        <p:spPr>
          <a:xfrm>
            <a:off x="1880937" y="692699"/>
            <a:ext cx="8430126" cy="553998"/>
          </a:xfrm>
          <a:prstGeom prst="rect">
            <a:avLst/>
          </a:prstGeom>
          <a:noFill/>
        </p:spPr>
        <p:txBody>
          <a:bodyPr wrap="square" rtlCol="0">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Close loop system – An example</a:t>
            </a:r>
            <a:endParaRPr lang="en-IN" sz="3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1218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695" y="356176"/>
            <a:ext cx="11824076" cy="4997878"/>
          </a:xfrm>
        </p:spPr>
        <p:txBody>
          <a:bodyPr>
            <a:normAutofit/>
          </a:bodyPr>
          <a:lstStyle/>
          <a:p>
            <a:pPr marL="0" indent="0" algn="ctr">
              <a:buNone/>
            </a:pPr>
            <a:r>
              <a:rPr lang="en-US" sz="3000" b="1" dirty="0">
                <a:latin typeface="Times New Roman" panose="02020603050405020304" pitchFamily="18" charset="0"/>
                <a:cs typeface="Times New Roman" panose="02020603050405020304" pitchFamily="18" charset="0"/>
              </a:rPr>
              <a:t>Ball Lead Screws</a:t>
            </a:r>
          </a:p>
          <a:p>
            <a:pPr marL="0" indent="0" algn="ctr">
              <a:buNone/>
            </a:pPr>
            <a:endParaRPr lang="en-US" sz="3000" b="1" dirty="0">
              <a:latin typeface="Times New Roman" panose="02020603050405020304" pitchFamily="18" charset="0"/>
              <a:cs typeface="Times New Roman" panose="02020603050405020304" pitchFamily="18" charset="0"/>
            </a:endParaRPr>
          </a:p>
          <a:p>
            <a:pPr marL="0" indent="0" algn="ctr">
              <a:buNone/>
            </a:pPr>
            <a:endParaRPr lang="en-US" sz="30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Ball lead screw is the heart of the drive system.</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Advantages of ball lead screw are: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Precise position and repeatability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High Speed capability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Less Wear</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Longer life</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8464" y="2589058"/>
            <a:ext cx="6682671" cy="3983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77516" y="5257800"/>
            <a:ext cx="4884821" cy="646331"/>
          </a:xfrm>
          <a:prstGeom prst="rect">
            <a:avLst/>
          </a:prstGeom>
          <a:noFill/>
        </p:spPr>
        <p:txBody>
          <a:bodyPr wrap="square" rtlCol="0">
            <a:spAutoFit/>
          </a:bodyPr>
          <a:lstStyle/>
          <a:p>
            <a:r>
              <a:rPr lang="en-IN" sz="3600" b="1" dirty="0">
                <a:solidFill>
                  <a:schemeClr val="bg1"/>
                </a:solidFill>
              </a:rPr>
              <a:t>PITCH Vs LEAD</a:t>
            </a:r>
          </a:p>
        </p:txBody>
      </p:sp>
    </p:spTree>
    <p:extLst>
      <p:ext uri="{BB962C8B-B14F-4D97-AF65-F5344CB8AC3E}">
        <p14:creationId xmlns:p14="http://schemas.microsoft.com/office/powerpoint/2010/main" val="4123048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Absolute and relative dimensioning</a:t>
            </a:r>
          </a:p>
        </p:txBody>
      </p:sp>
      <p:pic>
        <p:nvPicPr>
          <p:cNvPr id="4" name="Picture 3"/>
          <p:cNvPicPr>
            <a:picLocks noChangeAspect="1"/>
          </p:cNvPicPr>
          <p:nvPr/>
        </p:nvPicPr>
        <p:blipFill rotWithShape="1">
          <a:blip r:embed="rId2"/>
          <a:srcRect b="5709"/>
          <a:stretch/>
        </p:blipFill>
        <p:spPr>
          <a:xfrm>
            <a:off x="60160" y="2079875"/>
            <a:ext cx="6742231" cy="4165516"/>
          </a:xfrm>
          <a:prstGeom prst="rect">
            <a:avLst/>
          </a:prstGeom>
        </p:spPr>
      </p:pic>
      <p:pic>
        <p:nvPicPr>
          <p:cNvPr id="5" name="Picture 4"/>
          <p:cNvPicPr>
            <a:picLocks noChangeAspect="1"/>
          </p:cNvPicPr>
          <p:nvPr/>
        </p:nvPicPr>
        <p:blipFill>
          <a:blip r:embed="rId3"/>
          <a:stretch>
            <a:fillRect/>
          </a:stretch>
        </p:blipFill>
        <p:spPr>
          <a:xfrm>
            <a:off x="7145961" y="2079875"/>
            <a:ext cx="4862352" cy="4165516"/>
          </a:xfrm>
          <a:prstGeom prst="rect">
            <a:avLst/>
          </a:prstGeom>
        </p:spPr>
      </p:pic>
    </p:spTree>
    <p:extLst>
      <p:ext uri="{BB962C8B-B14F-4D97-AF65-F5344CB8AC3E}">
        <p14:creationId xmlns:p14="http://schemas.microsoft.com/office/powerpoint/2010/main" val="4098024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Title 5"/>
          <p:cNvSpPr>
            <a:spLocks noGrp="1"/>
          </p:cNvSpPr>
          <p:nvPr>
            <p:ph type="title"/>
          </p:nvPr>
        </p:nvSpPr>
        <p:spPr>
          <a:xfrm>
            <a:off x="1952625" y="500063"/>
            <a:ext cx="8229600" cy="1384300"/>
          </a:xfrm>
        </p:spPr>
        <p:txBody>
          <a:bodyPr/>
          <a:lstStyle/>
          <a:p>
            <a:pPr algn="ctr"/>
            <a:r>
              <a:rPr lang="en-US" dirty="0">
                <a:effectLst/>
              </a:rPr>
              <a:t>CNC Programming Basics</a:t>
            </a:r>
            <a:br>
              <a:rPr lang="en-US" dirty="0">
                <a:effectLst/>
              </a:rPr>
            </a:br>
            <a:endParaRPr lang="en-US" dirty="0">
              <a:effectLst/>
            </a:endParaRPr>
          </a:p>
        </p:txBody>
      </p:sp>
      <p:sp>
        <p:nvSpPr>
          <p:cNvPr id="40963" name="Content Placeholder 6"/>
          <p:cNvSpPr>
            <a:spLocks noGrp="1"/>
          </p:cNvSpPr>
          <p:nvPr>
            <p:ph sz="quarter" idx="1"/>
          </p:nvPr>
        </p:nvSpPr>
        <p:spPr>
          <a:xfrm>
            <a:off x="1881188" y="2428875"/>
            <a:ext cx="8229600" cy="4114800"/>
          </a:xfrm>
          <a:prstGeom prst="rect">
            <a:avLst/>
          </a:prstGeom>
        </p:spPr>
        <p:txBody>
          <a:bodyPr/>
          <a:lstStyle/>
          <a:p>
            <a:r>
              <a:rPr lang="en-US" sz="2400"/>
              <a:t>CNC instructions are called part program commands. </a:t>
            </a:r>
          </a:p>
          <a:p>
            <a:endParaRPr lang="en-US" sz="2400"/>
          </a:p>
          <a:p>
            <a:r>
              <a:rPr lang="en-US" sz="2400"/>
              <a:t>When running, a part program is interpreted one command line at a time until all lines are completed.</a:t>
            </a:r>
          </a:p>
          <a:p>
            <a:endParaRPr lang="en-US" sz="2400"/>
          </a:p>
          <a:p>
            <a:r>
              <a:rPr lang="en-US" sz="2400"/>
              <a:t>Commands, which are also referred to as blocks, are made up of words which each begin with a letter address and end with a numerical value.</a:t>
            </a:r>
          </a:p>
          <a:p>
            <a:endParaRPr lang="en-US" sz="2000"/>
          </a:p>
          <a:p>
            <a:endParaRPr lang="en-US" sz="2000"/>
          </a:p>
        </p:txBody>
      </p:sp>
    </p:spTree>
    <p:extLst>
      <p:ext uri="{BB962C8B-B14F-4D97-AF65-F5344CB8AC3E}">
        <p14:creationId xmlns:p14="http://schemas.microsoft.com/office/powerpoint/2010/main" val="2776501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274638"/>
            <a:ext cx="8229600" cy="639762"/>
          </a:xfrm>
        </p:spPr>
        <p:txBody>
          <a:bodyPr/>
          <a:lstStyle/>
          <a:p>
            <a:pPr algn="ctr"/>
            <a:r>
              <a:rPr lang="en-US" sz="3200" b="1" dirty="0"/>
              <a:t>CNC programming – Things to know</a:t>
            </a:r>
          </a:p>
        </p:txBody>
      </p:sp>
      <p:sp>
        <p:nvSpPr>
          <p:cNvPr id="8195" name="Rectangle 3"/>
          <p:cNvSpPr>
            <a:spLocks noGrp="1" noChangeArrowheads="1"/>
          </p:cNvSpPr>
          <p:nvPr>
            <p:ph sz="quarter" idx="1"/>
          </p:nvPr>
        </p:nvSpPr>
        <p:spPr>
          <a:xfrm>
            <a:off x="938463" y="1155032"/>
            <a:ext cx="9601200" cy="5321968"/>
          </a:xfrm>
          <a:prstGeom prst="rect">
            <a:avLst/>
          </a:prstGeom>
        </p:spPr>
        <p:txBody>
          <a:bodyPr>
            <a:noAutofit/>
          </a:bodyPr>
          <a:lstStyle/>
          <a:p>
            <a:pPr>
              <a:lnSpc>
                <a:spcPct val="80000"/>
              </a:lnSpc>
              <a:spcBef>
                <a:spcPts val="600"/>
              </a:spcBef>
              <a:buFontTx/>
              <a:buNone/>
            </a:pPr>
            <a:endParaRPr lang="en-US" sz="3200" dirty="0"/>
          </a:p>
          <a:p>
            <a:pPr lvl="1">
              <a:lnSpc>
                <a:spcPct val="80000"/>
              </a:lnSpc>
              <a:spcBef>
                <a:spcPts val="600"/>
              </a:spcBef>
            </a:pPr>
            <a:r>
              <a:rPr lang="en-US" sz="2800" dirty="0"/>
              <a:t>Coordinate System</a:t>
            </a:r>
          </a:p>
          <a:p>
            <a:pPr lvl="1">
              <a:lnSpc>
                <a:spcPct val="80000"/>
              </a:lnSpc>
              <a:spcBef>
                <a:spcPts val="600"/>
              </a:spcBef>
              <a:buFontTx/>
              <a:buNone/>
            </a:pPr>
            <a:endParaRPr lang="en-US" sz="2800" dirty="0"/>
          </a:p>
          <a:p>
            <a:pPr lvl="1">
              <a:lnSpc>
                <a:spcPct val="80000"/>
              </a:lnSpc>
              <a:spcBef>
                <a:spcPts val="600"/>
              </a:spcBef>
            </a:pPr>
            <a:r>
              <a:rPr lang="en-US" sz="2800" dirty="0"/>
              <a:t>Units, incremental or absolute positioning</a:t>
            </a:r>
          </a:p>
          <a:p>
            <a:pPr lvl="1">
              <a:lnSpc>
                <a:spcPct val="80000"/>
              </a:lnSpc>
              <a:spcBef>
                <a:spcPts val="600"/>
              </a:spcBef>
              <a:buFontTx/>
              <a:buNone/>
            </a:pPr>
            <a:endParaRPr lang="en-US" sz="2800" dirty="0"/>
          </a:p>
          <a:p>
            <a:pPr lvl="1">
              <a:lnSpc>
                <a:spcPct val="80000"/>
              </a:lnSpc>
              <a:spcBef>
                <a:spcPts val="600"/>
              </a:spcBef>
            </a:pPr>
            <a:r>
              <a:rPr lang="en-US" sz="2800" dirty="0"/>
              <a:t>Coordinates: X,Y,Z, RX,RY,RZ</a:t>
            </a:r>
          </a:p>
          <a:p>
            <a:pPr lvl="1">
              <a:lnSpc>
                <a:spcPct val="80000"/>
              </a:lnSpc>
              <a:spcBef>
                <a:spcPts val="600"/>
              </a:spcBef>
            </a:pPr>
            <a:endParaRPr lang="en-US" sz="2800" dirty="0"/>
          </a:p>
          <a:p>
            <a:pPr lvl="1">
              <a:lnSpc>
                <a:spcPct val="80000"/>
              </a:lnSpc>
              <a:spcBef>
                <a:spcPts val="600"/>
              </a:spcBef>
            </a:pPr>
            <a:r>
              <a:rPr lang="en-US" sz="2800" dirty="0"/>
              <a:t>Feed rate and spindle speed</a:t>
            </a:r>
          </a:p>
          <a:p>
            <a:pPr lvl="1">
              <a:lnSpc>
                <a:spcPct val="80000"/>
              </a:lnSpc>
              <a:spcBef>
                <a:spcPts val="600"/>
              </a:spcBef>
              <a:buFontTx/>
              <a:buNone/>
            </a:pPr>
            <a:endParaRPr lang="en-US" sz="2800" dirty="0"/>
          </a:p>
          <a:p>
            <a:pPr lvl="1">
              <a:lnSpc>
                <a:spcPct val="80000"/>
              </a:lnSpc>
              <a:spcBef>
                <a:spcPts val="600"/>
              </a:spcBef>
            </a:pPr>
            <a:r>
              <a:rPr lang="en-US" sz="2800" dirty="0"/>
              <a:t>Coolant Control: On/Off, Flood, Mist</a:t>
            </a:r>
          </a:p>
          <a:p>
            <a:pPr lvl="1">
              <a:lnSpc>
                <a:spcPct val="80000"/>
              </a:lnSpc>
              <a:spcBef>
                <a:spcPts val="600"/>
              </a:spcBef>
              <a:buFontTx/>
              <a:buNone/>
            </a:pPr>
            <a:endParaRPr lang="en-US" sz="2800" dirty="0"/>
          </a:p>
          <a:p>
            <a:pPr lvl="1">
              <a:lnSpc>
                <a:spcPct val="80000"/>
              </a:lnSpc>
              <a:spcBef>
                <a:spcPts val="600"/>
              </a:spcBef>
            </a:pPr>
            <a:r>
              <a:rPr lang="en-US" sz="2800" dirty="0"/>
              <a:t>Tool Control: Tool and tool parameters</a:t>
            </a:r>
          </a:p>
        </p:txBody>
      </p:sp>
      <p:sp>
        <p:nvSpPr>
          <p:cNvPr id="8196" name="Text Box 4"/>
          <p:cNvSpPr txBox="1">
            <a:spLocks noChangeArrowheads="1"/>
          </p:cNvSpPr>
          <p:nvPr/>
        </p:nvSpPr>
        <p:spPr bwMode="auto">
          <a:xfrm>
            <a:off x="6096000" y="990601"/>
            <a:ext cx="4286250" cy="668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Programming consists of a series</a:t>
            </a:r>
          </a:p>
          <a:p>
            <a:r>
              <a:rPr lang="en-US" dirty="0"/>
              <a:t>of instructions in form of letter codes</a:t>
            </a:r>
          </a:p>
          <a:p>
            <a:endParaRPr lang="en-US" dirty="0"/>
          </a:p>
          <a:p>
            <a:pPr>
              <a:buFontTx/>
              <a:buChar char="•"/>
            </a:pPr>
            <a:r>
              <a:rPr lang="en-US" dirty="0"/>
              <a:t>Preparatory Codes: </a:t>
            </a:r>
          </a:p>
          <a:p>
            <a:r>
              <a:rPr lang="en-US" dirty="0"/>
              <a:t>G codes- Initial machining setup and </a:t>
            </a:r>
          </a:p>
          <a:p>
            <a:r>
              <a:rPr lang="en-US" dirty="0"/>
              <a:t>establishing operating conditions</a:t>
            </a:r>
          </a:p>
          <a:p>
            <a:r>
              <a:rPr lang="en-US" dirty="0"/>
              <a:t>N codes- specify program line number</a:t>
            </a:r>
          </a:p>
          <a:p>
            <a:r>
              <a:rPr lang="en-US" dirty="0"/>
              <a:t>to executed by the MCU</a:t>
            </a:r>
          </a:p>
          <a:p>
            <a:endParaRPr lang="en-US" dirty="0"/>
          </a:p>
          <a:p>
            <a:pPr>
              <a:buFontTx/>
              <a:buChar char="•"/>
            </a:pPr>
            <a:r>
              <a:rPr lang="en-US" dirty="0"/>
              <a:t>Axis Codes: X,Y,Z </a:t>
            </a:r>
          </a:p>
          <a:p>
            <a:r>
              <a:rPr lang="en-US" dirty="0"/>
              <a:t>Used to specify motion of the slide along</a:t>
            </a:r>
          </a:p>
          <a:p>
            <a:r>
              <a:rPr lang="en-US" dirty="0"/>
              <a:t>X, Y, Z direction</a:t>
            </a:r>
          </a:p>
          <a:p>
            <a:endParaRPr lang="en-US" dirty="0"/>
          </a:p>
          <a:p>
            <a:pPr>
              <a:buFontTx/>
              <a:buChar char="•"/>
            </a:pPr>
            <a:r>
              <a:rPr lang="en-US" dirty="0"/>
              <a:t>Feed and Speed Codes: F and S</a:t>
            </a:r>
          </a:p>
          <a:p>
            <a:r>
              <a:rPr lang="en-US" dirty="0"/>
              <a:t>Specify feed and spindle speed</a:t>
            </a:r>
          </a:p>
          <a:p>
            <a:endParaRPr lang="en-US" dirty="0"/>
          </a:p>
          <a:p>
            <a:pPr>
              <a:buFontTx/>
              <a:buChar char="•"/>
            </a:pPr>
            <a:r>
              <a:rPr lang="en-US" dirty="0"/>
              <a:t>Tool codes: T – specify tool number </a:t>
            </a:r>
          </a:p>
          <a:p>
            <a:pPr>
              <a:buFontTx/>
              <a:buChar char="•"/>
            </a:pPr>
            <a:endParaRPr lang="en-US" dirty="0"/>
          </a:p>
          <a:p>
            <a:pPr>
              <a:buFontTx/>
              <a:buChar char="•"/>
            </a:pPr>
            <a:r>
              <a:rPr lang="en-US" dirty="0"/>
              <a:t>Miscellaneous codes – M codes </a:t>
            </a:r>
          </a:p>
          <a:p>
            <a:r>
              <a:rPr lang="en-US" dirty="0"/>
              <a:t>For coolant control and other activities</a:t>
            </a:r>
          </a:p>
          <a:p>
            <a:endParaRPr lang="en-US" dirty="0"/>
          </a:p>
          <a:p>
            <a:endParaRPr lang="en-US" dirty="0"/>
          </a:p>
          <a:p>
            <a:pPr>
              <a:buFontTx/>
              <a:buChar char="•"/>
            </a:pPr>
            <a:endParaRPr lang="en-US" dirty="0"/>
          </a:p>
          <a:p>
            <a:r>
              <a:rPr lang="en-US" dirty="0"/>
              <a:t>	</a:t>
            </a:r>
          </a:p>
        </p:txBody>
      </p:sp>
    </p:spTree>
    <p:extLst>
      <p:ext uri="{BB962C8B-B14F-4D97-AF65-F5344CB8AC3E}">
        <p14:creationId xmlns:p14="http://schemas.microsoft.com/office/powerpoint/2010/main" val="2934352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Axes of CNC Machine Tool</a:t>
            </a:r>
          </a:p>
        </p:txBody>
      </p:sp>
      <p:sp>
        <p:nvSpPr>
          <p:cNvPr id="4" name="Slide Number Placeholder 3"/>
          <p:cNvSpPr>
            <a:spLocks noGrp="1"/>
          </p:cNvSpPr>
          <p:nvPr>
            <p:ph type="sldNum" sz="quarter" idx="12"/>
          </p:nvPr>
        </p:nvSpPr>
        <p:spPr/>
        <p:txBody>
          <a:bodyPr/>
          <a:lstStyle/>
          <a:p>
            <a:fld id="{D2E57653-3E58-4892-A7ED-712530ACC680}" type="slidenum">
              <a:rPr lang="en-US" smtClean="0"/>
              <a:pPr/>
              <a:t>26</a:t>
            </a:fld>
            <a:endParaRPr lang="en-US" dirty="0"/>
          </a:p>
        </p:txBody>
      </p:sp>
      <p:pic>
        <p:nvPicPr>
          <p:cNvPr id="7" name="Picture 6"/>
          <p:cNvPicPr/>
          <p:nvPr/>
        </p:nvPicPr>
        <p:blipFill>
          <a:blip r:embed="rId3" cstate="print"/>
          <a:srcRect/>
          <a:stretch>
            <a:fillRect/>
          </a:stretch>
        </p:blipFill>
        <p:spPr bwMode="auto">
          <a:xfrm>
            <a:off x="337173" y="1786384"/>
            <a:ext cx="5904656" cy="4752528"/>
          </a:xfrm>
          <a:prstGeom prst="rect">
            <a:avLst/>
          </a:prstGeom>
          <a:noFill/>
          <a:ln w="9525">
            <a:noFill/>
            <a:miter lim="800000"/>
            <a:headEnd/>
            <a:tailEnd/>
          </a:ln>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6121" y="541421"/>
            <a:ext cx="3787599" cy="28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1240" y="3515636"/>
            <a:ext cx="3170433" cy="322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589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7772400" cy="655638"/>
          </a:xfrm>
        </p:spPr>
        <p:txBody>
          <a:bodyPr>
            <a:normAutofit fontScale="90000"/>
          </a:bodyPr>
          <a:lstStyle/>
          <a:p>
            <a:r>
              <a:rPr lang="en-IN" b="1" dirty="0"/>
              <a:t>From 3-axis to 5-axis machining </a:t>
            </a:r>
            <a:endParaRPr lang="en-IN" dirty="0"/>
          </a:p>
        </p:txBody>
      </p:sp>
      <p:sp>
        <p:nvSpPr>
          <p:cNvPr id="4" name="Slide Number Placeholder 3"/>
          <p:cNvSpPr>
            <a:spLocks noGrp="1"/>
          </p:cNvSpPr>
          <p:nvPr>
            <p:ph type="sldNum" sz="quarter" idx="12"/>
          </p:nvPr>
        </p:nvSpPr>
        <p:spPr/>
        <p:txBody>
          <a:bodyPr/>
          <a:lstStyle/>
          <a:p>
            <a:fld id="{D2E57653-3E58-4892-A7ED-712530ACC680}" type="slidenum">
              <a:rPr lang="en-US" smtClean="0"/>
              <a:pPr/>
              <a:t>27</a:t>
            </a:fld>
            <a:endParaRPr lang="en-US" dirty="0"/>
          </a:p>
        </p:txBody>
      </p:sp>
      <p:pic>
        <p:nvPicPr>
          <p:cNvPr id="4098" name="Picture 2" descr="C:\Users\deepak kumar\Desktop\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643" y="1044392"/>
            <a:ext cx="2931823" cy="276136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deepak kumar\Desktop\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338" y="1071143"/>
            <a:ext cx="3117325" cy="22925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deepak kumar\Desktop\asdf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7680" y="1044392"/>
            <a:ext cx="2880320" cy="27798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6400" y="3965914"/>
            <a:ext cx="4249441" cy="1754326"/>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Not sufficient for the complete finishing process for very deep part and having narrow cavities</a:t>
            </a:r>
          </a:p>
          <a:p>
            <a:pPr marL="285750" indent="-285750">
              <a:buFont typeface="Arial" panose="020B0604020202020204" pitchFamily="34" charset="0"/>
              <a:buChar char="•"/>
            </a:pPr>
            <a:r>
              <a:rPr lang="en-IN" dirty="0">
                <a:solidFill>
                  <a:schemeClr val="bg1"/>
                </a:solidFill>
              </a:rPr>
              <a:t>Results in a bad surface quality and long machining times in Case of harder material  </a:t>
            </a:r>
          </a:p>
        </p:txBody>
      </p:sp>
      <p:sp>
        <p:nvSpPr>
          <p:cNvPr id="5" name="Rectangle 4"/>
          <p:cNvSpPr/>
          <p:nvPr/>
        </p:nvSpPr>
        <p:spPr>
          <a:xfrm>
            <a:off x="4460464" y="3797280"/>
            <a:ext cx="6207536" cy="2246769"/>
          </a:xfrm>
          <a:prstGeom prst="rect">
            <a:avLst/>
          </a:prstGeom>
        </p:spPr>
        <p:txBody>
          <a:bodyPr wrap="square">
            <a:spAutoFit/>
          </a:bodyPr>
          <a:lstStyle/>
          <a:p>
            <a:pPr marL="285750" indent="-285750">
              <a:buFont typeface="Arial" panose="020B0604020202020204" pitchFamily="34" charset="0"/>
              <a:buChar char="•"/>
            </a:pPr>
            <a:r>
              <a:rPr lang="en-IN" sz="2000" dirty="0">
                <a:solidFill>
                  <a:schemeClr val="bg1"/>
                </a:solidFill>
              </a:rPr>
              <a:t>dozens of views need to be defined</a:t>
            </a:r>
          </a:p>
          <a:p>
            <a:pPr marL="285750" indent="-285750">
              <a:buFont typeface="Arial" panose="020B0604020202020204" pitchFamily="34" charset="0"/>
              <a:buChar char="•"/>
            </a:pPr>
            <a:r>
              <a:rPr lang="en-IN" sz="2000" dirty="0">
                <a:solidFill>
                  <a:schemeClr val="bg1"/>
                </a:solidFill>
              </a:rPr>
              <a:t>more tool movements </a:t>
            </a:r>
          </a:p>
          <a:p>
            <a:pPr marL="285750" indent="-285750">
              <a:buFont typeface="Arial" panose="020B0604020202020204" pitchFamily="34" charset="0"/>
              <a:buChar char="•"/>
            </a:pPr>
            <a:r>
              <a:rPr lang="en-IN" sz="2000" dirty="0">
                <a:solidFill>
                  <a:schemeClr val="bg1"/>
                </a:solidFill>
              </a:rPr>
              <a:t>programming is quite difficult </a:t>
            </a:r>
          </a:p>
          <a:p>
            <a:pPr marL="285750" indent="-285750">
              <a:buFont typeface="Arial" panose="020B0604020202020204" pitchFamily="34" charset="0"/>
              <a:buChar char="•"/>
            </a:pPr>
            <a:r>
              <a:rPr lang="en-IN" sz="2000" dirty="0">
                <a:solidFill>
                  <a:schemeClr val="bg1"/>
                </a:solidFill>
              </a:rPr>
              <a:t>sum of all views does not cover the whole geometry  </a:t>
            </a:r>
          </a:p>
          <a:p>
            <a:pPr marL="285750" indent="-285750">
              <a:buFont typeface="Arial" panose="020B0604020202020204" pitchFamily="34" charset="0"/>
              <a:buChar char="•"/>
            </a:pPr>
            <a:r>
              <a:rPr lang="en-IN" sz="2000" dirty="0">
                <a:solidFill>
                  <a:schemeClr val="bg1"/>
                </a:solidFill>
              </a:rPr>
              <a:t>overlapping views lead to surface quality problems </a:t>
            </a:r>
          </a:p>
          <a:p>
            <a:pPr marL="285750" indent="-285750">
              <a:buFont typeface="Arial" panose="020B0604020202020204" pitchFamily="34" charset="0"/>
              <a:buChar char="•"/>
            </a:pPr>
            <a:r>
              <a:rPr lang="en-IN" sz="2000" dirty="0">
                <a:solidFill>
                  <a:schemeClr val="bg1"/>
                </a:solidFill>
              </a:rPr>
              <a:t>More number of lead-in and out </a:t>
            </a:r>
          </a:p>
          <a:p>
            <a:r>
              <a:rPr lang="en-IN" sz="2000" dirty="0">
                <a:solidFill>
                  <a:schemeClr val="bg1"/>
                </a:solidFill>
              </a:rPr>
              <a:t>     movements </a:t>
            </a:r>
          </a:p>
        </p:txBody>
      </p:sp>
    </p:spTree>
    <p:extLst>
      <p:ext uri="{BB962C8B-B14F-4D97-AF65-F5344CB8AC3E}">
        <p14:creationId xmlns:p14="http://schemas.microsoft.com/office/powerpoint/2010/main" val="1581286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
            <a:ext cx="7772400" cy="762000"/>
          </a:xfrm>
        </p:spPr>
        <p:txBody>
          <a:bodyPr/>
          <a:lstStyle/>
          <a:p>
            <a:r>
              <a:rPr lang="en-IN" b="1" dirty="0"/>
              <a:t>Five Axis CNC </a:t>
            </a:r>
            <a:endParaRPr lang="en-IN" dirty="0"/>
          </a:p>
        </p:txBody>
      </p:sp>
      <p:sp>
        <p:nvSpPr>
          <p:cNvPr id="4" name="Slide Number Placeholder 3"/>
          <p:cNvSpPr>
            <a:spLocks noGrp="1"/>
          </p:cNvSpPr>
          <p:nvPr>
            <p:ph type="sldNum" sz="quarter" idx="12"/>
          </p:nvPr>
        </p:nvSpPr>
        <p:spPr/>
        <p:txBody>
          <a:bodyPr/>
          <a:lstStyle/>
          <a:p>
            <a:fld id="{D2E57653-3E58-4892-A7ED-712530ACC680}" type="slidenum">
              <a:rPr lang="en-US" smtClean="0"/>
              <a:pPr/>
              <a:t>28</a:t>
            </a:fld>
            <a:endParaRPr lang="en-US" dirty="0"/>
          </a:p>
        </p:txBody>
      </p:sp>
      <p:pic>
        <p:nvPicPr>
          <p:cNvPr id="6" name="Picture 5" descr="C:\Users\deepak kumar\Desktop\5 axis diagram.jpg"/>
          <p:cNvPicPr/>
          <p:nvPr/>
        </p:nvPicPr>
        <p:blipFill>
          <a:blip r:embed="rId2">
            <a:extLst>
              <a:ext uri="{28A0092B-C50C-407E-A947-70E740481C1C}">
                <a14:useLocalDpi xmlns:a14="http://schemas.microsoft.com/office/drawing/2010/main" val="0"/>
              </a:ext>
            </a:extLst>
          </a:blip>
          <a:srcRect/>
          <a:stretch>
            <a:fillRect/>
          </a:stretch>
        </p:blipFill>
        <p:spPr bwMode="auto">
          <a:xfrm>
            <a:off x="2868217" y="1046747"/>
            <a:ext cx="6624736" cy="5400600"/>
          </a:xfrm>
          <a:prstGeom prst="rect">
            <a:avLst/>
          </a:prstGeom>
          <a:noFill/>
          <a:ln>
            <a:noFill/>
          </a:ln>
        </p:spPr>
      </p:pic>
    </p:spTree>
    <p:extLst>
      <p:ext uri="{BB962C8B-B14F-4D97-AF65-F5344CB8AC3E}">
        <p14:creationId xmlns:p14="http://schemas.microsoft.com/office/powerpoint/2010/main" val="3805233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Application</a:t>
            </a:r>
            <a:endParaRPr lang="en-IN" dirty="0"/>
          </a:p>
        </p:txBody>
      </p:sp>
      <p:sp>
        <p:nvSpPr>
          <p:cNvPr id="4" name="Slide Number Placeholder 3"/>
          <p:cNvSpPr>
            <a:spLocks noGrp="1"/>
          </p:cNvSpPr>
          <p:nvPr>
            <p:ph type="sldNum" sz="quarter" idx="12"/>
          </p:nvPr>
        </p:nvSpPr>
        <p:spPr/>
        <p:txBody>
          <a:bodyPr/>
          <a:lstStyle/>
          <a:p>
            <a:fld id="{D2E57653-3E58-4892-A7ED-712530ACC680}" type="slidenum">
              <a:rPr lang="en-US" smtClean="0"/>
              <a:pPr/>
              <a:t>29</a:t>
            </a:fld>
            <a:endParaRPr lang="en-US" dirty="0"/>
          </a:p>
        </p:txBody>
      </p:sp>
      <p:sp>
        <p:nvSpPr>
          <p:cNvPr id="3" name="Content Placeholder 2"/>
          <p:cNvSpPr>
            <a:spLocks noGrp="1"/>
          </p:cNvSpPr>
          <p:nvPr>
            <p:ph sz="quarter" idx="1"/>
          </p:nvPr>
        </p:nvSpPr>
        <p:spPr/>
        <p:txBody>
          <a:bodyPr/>
          <a:lstStyle/>
          <a:p>
            <a:r>
              <a:rPr lang="en-IN" dirty="0"/>
              <a:t>complex three dimensional profiles</a:t>
            </a:r>
          </a:p>
          <a:p>
            <a:r>
              <a:rPr lang="en-IN" dirty="0"/>
              <a:t>for impellers, turbine blades, and plastic </a:t>
            </a:r>
            <a:r>
              <a:rPr lang="en-IN" dirty="0" err="1"/>
              <a:t>mold</a:t>
            </a:r>
            <a:r>
              <a:rPr lang="en-IN" dirty="0"/>
              <a:t> tools</a:t>
            </a:r>
          </a:p>
        </p:txBody>
      </p:sp>
    </p:spTree>
    <p:extLst>
      <p:ext uri="{BB962C8B-B14F-4D97-AF65-F5344CB8AC3E}">
        <p14:creationId xmlns:p14="http://schemas.microsoft.com/office/powerpoint/2010/main" val="210185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015" y="141084"/>
            <a:ext cx="5867986" cy="1325563"/>
          </a:xfrm>
        </p:spPr>
        <p:txBody>
          <a:bodyPr/>
          <a:lstStyle/>
          <a:p>
            <a:pPr algn="ctr"/>
            <a:r>
              <a:rPr lang="en-IN" dirty="0"/>
              <a:t>Principle of cutting</a:t>
            </a:r>
          </a:p>
        </p:txBody>
      </p:sp>
      <p:pic>
        <p:nvPicPr>
          <p:cNvPr id="1026" name="Picture 2" descr="Image result for theory of metal cutting"/>
          <p:cNvPicPr>
            <a:picLocks noChangeAspect="1" noChangeArrowheads="1"/>
          </p:cNvPicPr>
          <p:nvPr/>
        </p:nvPicPr>
        <p:blipFill rotWithShape="1">
          <a:blip r:embed="rId2">
            <a:extLst>
              <a:ext uri="{28A0092B-C50C-407E-A947-70E740481C1C}">
                <a14:useLocalDpi xmlns:a14="http://schemas.microsoft.com/office/drawing/2010/main" val="0"/>
              </a:ext>
            </a:extLst>
          </a:blip>
          <a:srcRect l="13420" t="10762" r="10948" b="17509"/>
          <a:stretch/>
        </p:blipFill>
        <p:spPr bwMode="auto">
          <a:xfrm>
            <a:off x="228015" y="2084387"/>
            <a:ext cx="5372868" cy="38257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l="21125" t="20432" r="8787" b="29728"/>
          <a:stretch/>
        </p:blipFill>
        <p:spPr>
          <a:xfrm>
            <a:off x="6322158" y="917829"/>
            <a:ext cx="5340875" cy="2851485"/>
          </a:xfrm>
          <a:prstGeom prst="rect">
            <a:avLst/>
          </a:prstGeom>
        </p:spPr>
      </p:pic>
      <p:pic>
        <p:nvPicPr>
          <p:cNvPr id="5" name="Picture 4"/>
          <p:cNvPicPr>
            <a:picLocks noChangeAspect="1"/>
          </p:cNvPicPr>
          <p:nvPr/>
        </p:nvPicPr>
        <p:blipFill>
          <a:blip r:embed="rId4"/>
          <a:stretch>
            <a:fillRect/>
          </a:stretch>
        </p:blipFill>
        <p:spPr>
          <a:xfrm>
            <a:off x="6096000" y="3997241"/>
            <a:ext cx="5793192" cy="2743200"/>
          </a:xfrm>
          <a:prstGeom prst="rect">
            <a:avLst/>
          </a:prstGeom>
        </p:spPr>
      </p:pic>
    </p:spTree>
    <p:extLst>
      <p:ext uri="{BB962C8B-B14F-4D97-AF65-F5344CB8AC3E}">
        <p14:creationId xmlns:p14="http://schemas.microsoft.com/office/powerpoint/2010/main" val="3793853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ADVANTAGES OF 5 AXIS CNC</a:t>
            </a:r>
            <a:endParaRPr lang="en-IN" dirty="0"/>
          </a:p>
        </p:txBody>
      </p:sp>
      <p:sp>
        <p:nvSpPr>
          <p:cNvPr id="4" name="Slide Number Placeholder 3"/>
          <p:cNvSpPr>
            <a:spLocks noGrp="1"/>
          </p:cNvSpPr>
          <p:nvPr>
            <p:ph type="sldNum" sz="quarter" idx="12"/>
          </p:nvPr>
        </p:nvSpPr>
        <p:spPr/>
        <p:txBody>
          <a:bodyPr/>
          <a:lstStyle/>
          <a:p>
            <a:fld id="{D2E57653-3E58-4892-A7ED-712530ACC680}" type="slidenum">
              <a:rPr lang="en-US" smtClean="0"/>
              <a:pPr/>
              <a:t>30</a:t>
            </a:fld>
            <a:endParaRPr lang="en-US" dirty="0"/>
          </a:p>
        </p:txBody>
      </p:sp>
      <p:sp>
        <p:nvSpPr>
          <p:cNvPr id="3" name="Content Placeholder 2"/>
          <p:cNvSpPr>
            <a:spLocks noGrp="1"/>
          </p:cNvSpPr>
          <p:nvPr>
            <p:ph sz="quarter" idx="1"/>
          </p:nvPr>
        </p:nvSpPr>
        <p:spPr>
          <a:xfrm>
            <a:off x="469231" y="1825624"/>
            <a:ext cx="11550315" cy="4530725"/>
          </a:xfrm>
        </p:spPr>
        <p:txBody>
          <a:bodyPr>
            <a:normAutofit fontScale="92500" lnSpcReduction="10000"/>
          </a:bodyPr>
          <a:lstStyle/>
          <a:p>
            <a:r>
              <a:rPr lang="en-IN" dirty="0"/>
              <a:t>to machine complex shapes in a single setup</a:t>
            </a:r>
          </a:p>
          <a:p>
            <a:r>
              <a:rPr lang="en-IN" dirty="0"/>
              <a:t>reduces the machinist setup time and increases production rates </a:t>
            </a:r>
          </a:p>
          <a:p>
            <a:r>
              <a:rPr lang="en-IN" dirty="0"/>
              <a:t>By eliminating multiple set-ups, time and errors are reduced</a:t>
            </a:r>
          </a:p>
          <a:p>
            <a:r>
              <a:rPr lang="en-IN" dirty="0"/>
              <a:t>the feature-to-features accuracy is improved because the same zero or datum reference frame is used throughout the manufacturing process</a:t>
            </a:r>
          </a:p>
          <a:p>
            <a:r>
              <a:rPr lang="en-IN" dirty="0"/>
              <a:t>since simultaneous movement is allowed along the X and Y axis, shorter and more rigid tools may be used</a:t>
            </a:r>
          </a:p>
          <a:p>
            <a:r>
              <a:rPr lang="en-IN" dirty="0"/>
              <a:t>higher spindle/cutting tool speeds may be achieved while reducing the load on the cutting tool</a:t>
            </a:r>
          </a:p>
          <a:p>
            <a:r>
              <a:rPr lang="en-IN" dirty="0"/>
              <a:t>Shorter and thicker cutters also reduce vibration when machining deep pockets or contoured features with three-axis machines.</a:t>
            </a:r>
          </a:p>
        </p:txBody>
      </p:sp>
    </p:spTree>
    <p:extLst>
      <p:ext uri="{BB962C8B-B14F-4D97-AF65-F5344CB8AC3E}">
        <p14:creationId xmlns:p14="http://schemas.microsoft.com/office/powerpoint/2010/main" val="3091204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54" y="224448"/>
            <a:ext cx="10515600" cy="1325563"/>
          </a:xfrm>
        </p:spPr>
        <p:txBody>
          <a:bodyPr/>
          <a:lstStyle/>
          <a:p>
            <a:r>
              <a:rPr lang="en-US" b="1" dirty="0">
                <a:solidFill>
                  <a:schemeClr val="bg1"/>
                </a:solidFill>
              </a:rPr>
              <a:t>Programming the machines – G code</a:t>
            </a:r>
          </a:p>
        </p:txBody>
      </p:sp>
      <p:sp>
        <p:nvSpPr>
          <p:cNvPr id="3" name="Content Placeholder 2"/>
          <p:cNvSpPr>
            <a:spLocks noGrp="1"/>
          </p:cNvSpPr>
          <p:nvPr>
            <p:ph idx="1"/>
          </p:nvPr>
        </p:nvSpPr>
        <p:spPr>
          <a:xfrm>
            <a:off x="328612" y="1568719"/>
            <a:ext cx="10515600" cy="4351338"/>
          </a:xfrm>
        </p:spPr>
        <p:txBody>
          <a:bodyPr/>
          <a:lstStyle/>
          <a:p>
            <a:r>
              <a:rPr lang="en-US" dirty="0">
                <a:solidFill>
                  <a:schemeClr val="bg1"/>
                </a:solidFill>
              </a:rPr>
              <a:t>Each line of program -&gt; </a:t>
            </a:r>
            <a:r>
              <a:rPr lang="en-US" b="1" dirty="0">
                <a:solidFill>
                  <a:schemeClr val="bg1"/>
                </a:solidFill>
              </a:rPr>
              <a:t>Block</a:t>
            </a:r>
          </a:p>
          <a:p>
            <a:endParaRPr lang="en-US" dirty="0">
              <a:solidFill>
                <a:schemeClr val="bg1"/>
              </a:solidFill>
            </a:endParaRPr>
          </a:p>
        </p:txBody>
      </p:sp>
      <p:sp>
        <p:nvSpPr>
          <p:cNvPr id="4" name="Rectangle 4"/>
          <p:cNvSpPr>
            <a:spLocks noChangeArrowheads="1"/>
          </p:cNvSpPr>
          <p:nvPr/>
        </p:nvSpPr>
        <p:spPr bwMode="auto">
          <a:xfrm>
            <a:off x="2133422" y="2811491"/>
            <a:ext cx="7882774" cy="1015663"/>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sz="2000" dirty="0">
                <a:solidFill>
                  <a:schemeClr val="bg1"/>
                </a:solidFill>
              </a:rPr>
              <a:t>Sequence and format of words:</a:t>
            </a:r>
          </a:p>
          <a:p>
            <a:endParaRPr lang="en-US" sz="2000" dirty="0">
              <a:solidFill>
                <a:schemeClr val="bg1"/>
              </a:solidFill>
            </a:endParaRPr>
          </a:p>
          <a:p>
            <a:r>
              <a:rPr lang="en-US" sz="2000" dirty="0">
                <a:solidFill>
                  <a:schemeClr val="bg1"/>
                </a:solidFill>
              </a:rPr>
              <a:t>N3    G2    X+1.4    Y+1.4    Z+1.4    I1.4    J1.4    K1.4    F3.2    S4    T4    M2</a:t>
            </a:r>
          </a:p>
        </p:txBody>
      </p:sp>
      <p:sp>
        <p:nvSpPr>
          <p:cNvPr id="5" name="Text Box 5"/>
          <p:cNvSpPr txBox="1">
            <a:spLocks noChangeArrowheads="1"/>
          </p:cNvSpPr>
          <p:nvPr/>
        </p:nvSpPr>
        <p:spPr bwMode="auto">
          <a:xfrm>
            <a:off x="1354573" y="4444772"/>
            <a:ext cx="1478019" cy="509331"/>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bg1"/>
                </a:solidFill>
              </a:rPr>
              <a:t>sequence no</a:t>
            </a:r>
          </a:p>
        </p:txBody>
      </p:sp>
      <p:sp>
        <p:nvSpPr>
          <p:cNvPr id="6" name="AutoShape 6"/>
          <p:cNvSpPr>
            <a:spLocks/>
          </p:cNvSpPr>
          <p:nvPr/>
        </p:nvSpPr>
        <p:spPr bwMode="auto">
          <a:xfrm rot="16200000">
            <a:off x="4423741" y="2866973"/>
            <a:ext cx="157627" cy="2279472"/>
          </a:xfrm>
          <a:prstGeom prst="leftBrace">
            <a:avLst>
              <a:gd name="adj1" fmla="val 160256"/>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solidFill>
                <a:schemeClr val="bg1"/>
              </a:solidFill>
            </a:endParaRPr>
          </a:p>
        </p:txBody>
      </p:sp>
      <p:sp>
        <p:nvSpPr>
          <p:cNvPr id="7" name="AutoShape 7"/>
          <p:cNvSpPr>
            <a:spLocks/>
          </p:cNvSpPr>
          <p:nvPr/>
        </p:nvSpPr>
        <p:spPr bwMode="auto">
          <a:xfrm rot="16200000">
            <a:off x="6480414" y="3229579"/>
            <a:ext cx="490771" cy="1887403"/>
          </a:xfrm>
          <a:prstGeom prst="leftBrace">
            <a:avLst>
              <a:gd name="adj1" fmla="val 145774"/>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solidFill>
                <a:schemeClr val="bg1"/>
              </a:solidFill>
            </a:endParaRPr>
          </a:p>
        </p:txBody>
      </p:sp>
      <p:sp>
        <p:nvSpPr>
          <p:cNvPr id="8" name="Text Box 8"/>
          <p:cNvSpPr txBox="1">
            <a:spLocks noChangeArrowheads="1"/>
          </p:cNvSpPr>
          <p:nvPr/>
        </p:nvSpPr>
        <p:spPr bwMode="auto">
          <a:xfrm>
            <a:off x="1649716" y="5343928"/>
            <a:ext cx="2365752" cy="509331"/>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bg1"/>
                </a:solidFill>
              </a:rPr>
              <a:t>preparatory function</a:t>
            </a:r>
          </a:p>
        </p:txBody>
      </p:sp>
      <p:sp>
        <p:nvSpPr>
          <p:cNvPr id="9" name="Text Box 9"/>
          <p:cNvSpPr txBox="1">
            <a:spLocks noChangeArrowheads="1"/>
          </p:cNvSpPr>
          <p:nvPr/>
        </p:nvSpPr>
        <p:spPr bwMode="auto">
          <a:xfrm>
            <a:off x="3092450" y="4020482"/>
            <a:ext cx="2650736" cy="509331"/>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bg1"/>
                </a:solidFill>
              </a:rPr>
              <a:t>destination coordinates</a:t>
            </a:r>
          </a:p>
        </p:txBody>
      </p:sp>
      <p:sp>
        <p:nvSpPr>
          <p:cNvPr id="10" name="Text Box 10"/>
          <p:cNvSpPr txBox="1">
            <a:spLocks noChangeArrowheads="1"/>
          </p:cNvSpPr>
          <p:nvPr/>
        </p:nvSpPr>
        <p:spPr bwMode="auto">
          <a:xfrm>
            <a:off x="5439814" y="4410581"/>
            <a:ext cx="2435294" cy="509331"/>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bg1"/>
                </a:solidFill>
              </a:rPr>
              <a:t>dist to center of circle</a:t>
            </a:r>
          </a:p>
        </p:txBody>
      </p:sp>
      <p:sp>
        <p:nvSpPr>
          <p:cNvPr id="11" name="Text Box 11"/>
          <p:cNvSpPr txBox="1">
            <a:spLocks noChangeArrowheads="1"/>
          </p:cNvSpPr>
          <p:nvPr/>
        </p:nvSpPr>
        <p:spPr bwMode="auto">
          <a:xfrm>
            <a:off x="7356396" y="5169248"/>
            <a:ext cx="1094274" cy="509331"/>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bg1"/>
                </a:solidFill>
              </a:rPr>
              <a:t>feed rate</a:t>
            </a:r>
          </a:p>
        </p:txBody>
      </p:sp>
      <p:sp>
        <p:nvSpPr>
          <p:cNvPr id="12" name="Text Box 12"/>
          <p:cNvSpPr txBox="1">
            <a:spLocks noChangeArrowheads="1"/>
          </p:cNvSpPr>
          <p:nvPr/>
        </p:nvSpPr>
        <p:spPr bwMode="auto">
          <a:xfrm>
            <a:off x="7974197" y="4785558"/>
            <a:ext cx="1617658" cy="509331"/>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bg1"/>
                </a:solidFill>
              </a:rPr>
              <a:t>spindle speed</a:t>
            </a:r>
          </a:p>
        </p:txBody>
      </p:sp>
      <p:sp>
        <p:nvSpPr>
          <p:cNvPr id="13" name="Text Box 13"/>
          <p:cNvSpPr txBox="1">
            <a:spLocks noChangeArrowheads="1"/>
          </p:cNvSpPr>
          <p:nvPr/>
        </p:nvSpPr>
        <p:spPr bwMode="auto">
          <a:xfrm>
            <a:off x="8866194" y="4328286"/>
            <a:ext cx="584334" cy="509331"/>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bg1"/>
                </a:solidFill>
              </a:rPr>
              <a:t>tool</a:t>
            </a:r>
          </a:p>
        </p:txBody>
      </p:sp>
      <p:sp>
        <p:nvSpPr>
          <p:cNvPr id="14" name="Text Box 14"/>
          <p:cNvSpPr txBox="1">
            <a:spLocks noChangeArrowheads="1"/>
          </p:cNvSpPr>
          <p:nvPr/>
        </p:nvSpPr>
        <p:spPr bwMode="auto">
          <a:xfrm>
            <a:off x="8353713" y="5571458"/>
            <a:ext cx="2587455" cy="509331"/>
          </a:xfrm>
          <a:prstGeom prst="rect">
            <a:avLst/>
          </a:prstGeom>
          <a:noFill/>
          <a:ln w="381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bg1"/>
                </a:solidFill>
              </a:rPr>
              <a:t>miscellaneous function</a:t>
            </a:r>
          </a:p>
        </p:txBody>
      </p:sp>
      <p:sp>
        <p:nvSpPr>
          <p:cNvPr id="15" name="Line 15"/>
          <p:cNvSpPr>
            <a:spLocks noChangeShapeType="1"/>
          </p:cNvSpPr>
          <p:nvPr/>
        </p:nvSpPr>
        <p:spPr bwMode="auto">
          <a:xfrm flipH="1">
            <a:off x="2327937" y="3883139"/>
            <a:ext cx="9118" cy="614339"/>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chemeClr val="bg1"/>
              </a:solidFill>
            </a:endParaRPr>
          </a:p>
        </p:txBody>
      </p:sp>
      <p:sp>
        <p:nvSpPr>
          <p:cNvPr id="16" name="Line 16"/>
          <p:cNvSpPr>
            <a:spLocks noChangeShapeType="1"/>
          </p:cNvSpPr>
          <p:nvPr/>
        </p:nvSpPr>
        <p:spPr bwMode="auto">
          <a:xfrm>
            <a:off x="2897805" y="3909410"/>
            <a:ext cx="0" cy="150351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chemeClr val="bg1"/>
              </a:solidFill>
            </a:endParaRPr>
          </a:p>
        </p:txBody>
      </p:sp>
      <p:sp>
        <p:nvSpPr>
          <p:cNvPr id="17" name="Line 17"/>
          <p:cNvSpPr>
            <a:spLocks noChangeShapeType="1"/>
          </p:cNvSpPr>
          <p:nvPr/>
        </p:nvSpPr>
        <p:spPr bwMode="auto">
          <a:xfrm>
            <a:off x="7952154" y="3921536"/>
            <a:ext cx="0" cy="125697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chemeClr val="bg1"/>
              </a:solidFill>
            </a:endParaRPr>
          </a:p>
        </p:txBody>
      </p:sp>
      <p:sp>
        <p:nvSpPr>
          <p:cNvPr id="18" name="Line 18"/>
          <p:cNvSpPr>
            <a:spLocks noChangeShapeType="1"/>
          </p:cNvSpPr>
          <p:nvPr/>
        </p:nvSpPr>
        <p:spPr bwMode="auto">
          <a:xfrm>
            <a:off x="8670948" y="3895264"/>
            <a:ext cx="0" cy="942353"/>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chemeClr val="bg1"/>
              </a:solidFill>
            </a:endParaRPr>
          </a:p>
        </p:txBody>
      </p:sp>
      <p:sp>
        <p:nvSpPr>
          <p:cNvPr id="19" name="Line 19"/>
          <p:cNvSpPr>
            <a:spLocks noChangeShapeType="1"/>
          </p:cNvSpPr>
          <p:nvPr/>
        </p:nvSpPr>
        <p:spPr bwMode="auto">
          <a:xfrm>
            <a:off x="9192187" y="3871014"/>
            <a:ext cx="0" cy="54765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chemeClr val="bg1"/>
              </a:solidFill>
            </a:endParaRPr>
          </a:p>
        </p:txBody>
      </p:sp>
      <p:sp>
        <p:nvSpPr>
          <p:cNvPr id="20" name="Line 20"/>
          <p:cNvSpPr>
            <a:spLocks noChangeShapeType="1"/>
          </p:cNvSpPr>
          <p:nvPr/>
        </p:nvSpPr>
        <p:spPr bwMode="auto">
          <a:xfrm>
            <a:off x="9733181" y="3909410"/>
            <a:ext cx="0" cy="1689183"/>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chemeClr val="bg1"/>
              </a:solidFill>
            </a:endParaRPr>
          </a:p>
        </p:txBody>
      </p:sp>
    </p:spTree>
    <p:extLst>
      <p:ext uri="{BB962C8B-B14F-4D97-AF65-F5344CB8AC3E}">
        <p14:creationId xmlns:p14="http://schemas.microsoft.com/office/powerpoint/2010/main" val="149104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500"/>
                                        <p:tgtEl>
                                          <p:spTgt spid="18"/>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up)">
                                      <p:cBhvr>
                                        <p:cTn id="55" dur="500"/>
                                        <p:tgtEl>
                                          <p:spTgt spid="1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up)">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up)">
                                      <p:cBhvr>
                                        <p:cTn id="63" dur="500"/>
                                        <p:tgtEl>
                                          <p:spTgt spid="20"/>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up)">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9" grpId="0"/>
      <p:bldP spid="10" grpId="0"/>
      <p:bldP spid="11" grpId="0"/>
      <p:bldP spid="12" grpId="0"/>
      <p:bldP spid="13" grpId="0"/>
      <p:bldP spid="14" grpId="0"/>
      <p:bldP spid="15" grpId="0" animBg="1"/>
      <p:bldP spid="16" grpId="0" animBg="1"/>
      <p:bldP spid="17" grpId="0" animBg="1"/>
      <p:bldP spid="18" grpId="0" animBg="1"/>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Title 1"/>
          <p:cNvSpPr>
            <a:spLocks noGrp="1"/>
          </p:cNvSpPr>
          <p:nvPr>
            <p:ph type="title"/>
          </p:nvPr>
        </p:nvSpPr>
        <p:spPr>
          <a:xfrm>
            <a:off x="2024063" y="428625"/>
            <a:ext cx="8229600" cy="1136650"/>
          </a:xfrm>
        </p:spPr>
        <p:txBody>
          <a:bodyPr/>
          <a:lstStyle/>
          <a:p>
            <a:r>
              <a:rPr lang="en-US">
                <a:effectLst/>
              </a:rPr>
              <a:t>Programming Key Letters</a:t>
            </a:r>
          </a:p>
        </p:txBody>
      </p:sp>
      <p:sp>
        <p:nvSpPr>
          <p:cNvPr id="45059" name="Content Placeholder 2"/>
          <p:cNvSpPr>
            <a:spLocks noGrp="1"/>
          </p:cNvSpPr>
          <p:nvPr>
            <p:ph sz="quarter" idx="1"/>
          </p:nvPr>
        </p:nvSpPr>
        <p:spPr>
          <a:xfrm>
            <a:off x="1952625" y="1643063"/>
            <a:ext cx="8229600" cy="4857750"/>
          </a:xfrm>
          <a:prstGeom prst="rect">
            <a:avLst/>
          </a:prstGeom>
        </p:spPr>
        <p:txBody>
          <a:bodyPr>
            <a:normAutofit lnSpcReduction="10000"/>
          </a:bodyPr>
          <a:lstStyle/>
          <a:p>
            <a:r>
              <a:rPr lang="en-US" sz="2000"/>
              <a:t>O - Program number (Used for program identification)  </a:t>
            </a:r>
          </a:p>
          <a:p>
            <a:r>
              <a:rPr lang="en-US" sz="2000"/>
              <a:t>N - Sequence number (Used for line identification)  </a:t>
            </a:r>
          </a:p>
          <a:p>
            <a:r>
              <a:rPr lang="en-US" sz="2000"/>
              <a:t>G - Preparatory function  </a:t>
            </a:r>
          </a:p>
          <a:p>
            <a:r>
              <a:rPr lang="en-US" sz="2000"/>
              <a:t>X - X axis designation  </a:t>
            </a:r>
          </a:p>
          <a:p>
            <a:r>
              <a:rPr lang="en-US" sz="2000"/>
              <a:t>Y - Y axis designation  </a:t>
            </a:r>
          </a:p>
          <a:p>
            <a:r>
              <a:rPr lang="en-US" sz="2000"/>
              <a:t>Z - Z axis designation  </a:t>
            </a:r>
          </a:p>
          <a:p>
            <a:r>
              <a:rPr lang="en-US" sz="2000"/>
              <a:t>R - Radius designation  </a:t>
            </a:r>
          </a:p>
          <a:p>
            <a:r>
              <a:rPr lang="en-US" sz="2000"/>
              <a:t>F – Feed rate designation  </a:t>
            </a:r>
          </a:p>
          <a:p>
            <a:r>
              <a:rPr lang="en-US" sz="2000"/>
              <a:t>S - Spindle speed designation  </a:t>
            </a:r>
          </a:p>
          <a:p>
            <a:r>
              <a:rPr lang="en-US" sz="2000"/>
              <a:t>H - Tool length offset designation  </a:t>
            </a:r>
          </a:p>
          <a:p>
            <a:r>
              <a:rPr lang="en-US" sz="2000"/>
              <a:t>D - Tool radius offset designation  </a:t>
            </a:r>
          </a:p>
          <a:p>
            <a:r>
              <a:rPr lang="en-US" sz="2000"/>
              <a:t>T - Tool Designation  </a:t>
            </a:r>
          </a:p>
          <a:p>
            <a:r>
              <a:rPr lang="en-US" sz="2000"/>
              <a:t>M - Miscellaneous function</a:t>
            </a:r>
          </a:p>
          <a:p>
            <a:endParaRPr lang="en-US" sz="1800"/>
          </a:p>
        </p:txBody>
      </p:sp>
    </p:spTree>
    <p:extLst>
      <p:ext uri="{BB962C8B-B14F-4D97-AF65-F5344CB8AC3E}">
        <p14:creationId xmlns:p14="http://schemas.microsoft.com/office/powerpoint/2010/main" val="2230274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8989"/>
            <a:ext cx="10515600" cy="1325563"/>
          </a:xfrm>
        </p:spPr>
        <p:txBody>
          <a:bodyPr/>
          <a:lstStyle/>
          <a:p>
            <a:r>
              <a:rPr lang="en-US" b="1" dirty="0">
                <a:solidFill>
                  <a:schemeClr val="bg1"/>
                </a:solidFill>
              </a:rPr>
              <a:t>Some essential G-codes</a:t>
            </a:r>
          </a:p>
        </p:txBody>
      </p:sp>
      <p:sp>
        <p:nvSpPr>
          <p:cNvPr id="3" name="Content Placeholder 2"/>
          <p:cNvSpPr>
            <a:spLocks noGrp="1"/>
          </p:cNvSpPr>
          <p:nvPr>
            <p:ph idx="1"/>
          </p:nvPr>
        </p:nvSpPr>
        <p:spPr>
          <a:xfrm>
            <a:off x="217713" y="840015"/>
            <a:ext cx="11640458" cy="2396672"/>
          </a:xfrm>
        </p:spPr>
        <p:txBody>
          <a:bodyPr numCol="2">
            <a:normAutofit lnSpcReduction="10000"/>
          </a:bodyPr>
          <a:lstStyle/>
          <a:p>
            <a:r>
              <a:rPr lang="en-US" dirty="0">
                <a:solidFill>
                  <a:schemeClr val="bg1"/>
                </a:solidFill>
              </a:rPr>
              <a:t>G00 Rapid traverse</a:t>
            </a:r>
          </a:p>
          <a:p>
            <a:r>
              <a:rPr lang="en-US" dirty="0">
                <a:solidFill>
                  <a:schemeClr val="bg1"/>
                </a:solidFill>
              </a:rPr>
              <a:t>G01 Linear interpolation</a:t>
            </a:r>
          </a:p>
          <a:p>
            <a:r>
              <a:rPr lang="en-US" dirty="0">
                <a:solidFill>
                  <a:schemeClr val="bg1"/>
                </a:solidFill>
              </a:rPr>
              <a:t>G02 Circular interpolation CW</a:t>
            </a:r>
          </a:p>
          <a:p>
            <a:r>
              <a:rPr lang="en-US" dirty="0">
                <a:solidFill>
                  <a:schemeClr val="bg1"/>
                </a:solidFill>
              </a:rPr>
              <a:t>G03 Circular interpolation CCW</a:t>
            </a:r>
          </a:p>
          <a:p>
            <a:r>
              <a:rPr lang="en-US" dirty="0">
                <a:solidFill>
                  <a:schemeClr val="bg1"/>
                </a:solidFill>
              </a:rPr>
              <a:t>G20 Imperial unit</a:t>
            </a:r>
          </a:p>
          <a:p>
            <a:r>
              <a:rPr lang="en-US" dirty="0">
                <a:solidFill>
                  <a:schemeClr val="bg1"/>
                </a:solidFill>
              </a:rPr>
              <a:t>G21 Metric unit</a:t>
            </a:r>
          </a:p>
          <a:p>
            <a:r>
              <a:rPr lang="en-US" dirty="0">
                <a:solidFill>
                  <a:schemeClr val="bg1"/>
                </a:solidFill>
              </a:rPr>
              <a:t>G90 Absolute system</a:t>
            </a:r>
          </a:p>
          <a:p>
            <a:r>
              <a:rPr lang="en-US" dirty="0">
                <a:solidFill>
                  <a:schemeClr val="bg1"/>
                </a:solidFill>
              </a:rPr>
              <a:t>G91 Incremental system</a:t>
            </a:r>
          </a:p>
          <a:p>
            <a:r>
              <a:rPr lang="en-US" dirty="0">
                <a:solidFill>
                  <a:schemeClr val="bg1"/>
                </a:solidFill>
              </a:rPr>
              <a:t>G94 Feed per minute</a:t>
            </a:r>
          </a:p>
          <a:p>
            <a:r>
              <a:rPr lang="en-US" dirty="0">
                <a:solidFill>
                  <a:schemeClr val="bg1"/>
                </a:solidFill>
              </a:rPr>
              <a:t>G95 Feed per revolution</a:t>
            </a:r>
          </a:p>
        </p:txBody>
      </p:sp>
      <p:sp>
        <p:nvSpPr>
          <p:cNvPr id="4" name="Title 1"/>
          <p:cNvSpPr txBox="1">
            <a:spLocks/>
          </p:cNvSpPr>
          <p:nvPr/>
        </p:nvSpPr>
        <p:spPr>
          <a:xfrm>
            <a:off x="0" y="28373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Some essential M-codes</a:t>
            </a:r>
          </a:p>
        </p:txBody>
      </p:sp>
      <p:sp>
        <p:nvSpPr>
          <p:cNvPr id="5" name="Content Placeholder 2"/>
          <p:cNvSpPr txBox="1">
            <a:spLocks/>
          </p:cNvSpPr>
          <p:nvPr/>
        </p:nvSpPr>
        <p:spPr>
          <a:xfrm>
            <a:off x="217713" y="3975100"/>
            <a:ext cx="11640458" cy="2396672"/>
          </a:xfrm>
          <a:prstGeom prst="rect">
            <a:avLst/>
          </a:prstGeom>
        </p:spPr>
        <p:txBody>
          <a:bodyPr vert="horz" lIns="91440" tIns="45720" rIns="91440" bIns="45720" numCol="2"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M00 Program Stop</a:t>
            </a:r>
          </a:p>
          <a:p>
            <a:r>
              <a:rPr lang="en-US" dirty="0">
                <a:solidFill>
                  <a:schemeClr val="bg1"/>
                </a:solidFill>
              </a:rPr>
              <a:t>M03 Spindle on CW</a:t>
            </a:r>
          </a:p>
          <a:p>
            <a:r>
              <a:rPr lang="en-US" dirty="0">
                <a:solidFill>
                  <a:schemeClr val="bg1"/>
                </a:solidFill>
              </a:rPr>
              <a:t>M04 Spindle on CCW</a:t>
            </a:r>
          </a:p>
          <a:p>
            <a:r>
              <a:rPr lang="en-US" dirty="0">
                <a:solidFill>
                  <a:schemeClr val="bg1"/>
                </a:solidFill>
              </a:rPr>
              <a:t>M05 Spindle stop</a:t>
            </a:r>
          </a:p>
          <a:p>
            <a:r>
              <a:rPr lang="en-US" dirty="0">
                <a:solidFill>
                  <a:schemeClr val="bg1"/>
                </a:solidFill>
              </a:rPr>
              <a:t>M06 ATC</a:t>
            </a:r>
          </a:p>
          <a:p>
            <a:r>
              <a:rPr lang="en-US" dirty="0">
                <a:solidFill>
                  <a:schemeClr val="bg1"/>
                </a:solidFill>
              </a:rPr>
              <a:t>M08/M09 Coolant on/off</a:t>
            </a:r>
          </a:p>
          <a:p>
            <a:r>
              <a:rPr lang="en-US" dirty="0">
                <a:solidFill>
                  <a:schemeClr val="bg1"/>
                </a:solidFill>
              </a:rPr>
              <a:t>M10/M11 Vice Open/close</a:t>
            </a:r>
          </a:p>
          <a:p>
            <a:r>
              <a:rPr lang="en-US" dirty="0">
                <a:solidFill>
                  <a:schemeClr val="bg1"/>
                </a:solidFill>
              </a:rPr>
              <a:t>M30 Program stop and rewind</a:t>
            </a:r>
          </a:p>
          <a:p>
            <a:r>
              <a:rPr lang="en-US" dirty="0">
                <a:solidFill>
                  <a:schemeClr val="bg1"/>
                </a:solidFill>
              </a:rPr>
              <a:t>M98 Sub-program call</a:t>
            </a:r>
          </a:p>
          <a:p>
            <a:r>
              <a:rPr lang="en-US" dirty="0">
                <a:solidFill>
                  <a:schemeClr val="bg1"/>
                </a:solidFill>
              </a:rPr>
              <a:t>M99 Sub-program end and return</a:t>
            </a: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0185" y="261058"/>
            <a:ext cx="6498233" cy="5152516"/>
          </a:xfrm>
          <a:prstGeom prst="rect">
            <a:avLst/>
          </a:prstGeom>
        </p:spPr>
      </p:pic>
    </p:spTree>
    <p:extLst>
      <p:ext uri="{BB962C8B-B14F-4D97-AF65-F5344CB8AC3E}">
        <p14:creationId xmlns:p14="http://schemas.microsoft.com/office/powerpoint/2010/main" val="293974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85" y="437697"/>
            <a:ext cx="10515600" cy="1325563"/>
          </a:xfrm>
        </p:spPr>
        <p:txBody>
          <a:bodyPr/>
          <a:lstStyle/>
          <a:p>
            <a:r>
              <a:rPr lang="en-US" b="1" dirty="0">
                <a:solidFill>
                  <a:schemeClr val="bg1"/>
                </a:solidFill>
              </a:rPr>
              <a:t>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4855" y="72570"/>
            <a:ext cx="8420784" cy="6676926"/>
          </a:xfrm>
        </p:spPr>
      </p:pic>
      <p:sp>
        <p:nvSpPr>
          <p:cNvPr id="5" name="Content Placeholder 2"/>
          <p:cNvSpPr txBox="1">
            <a:spLocks/>
          </p:cNvSpPr>
          <p:nvPr/>
        </p:nvSpPr>
        <p:spPr>
          <a:xfrm>
            <a:off x="285181" y="1763260"/>
            <a:ext cx="11640458" cy="2396672"/>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Feed: 30 mm/min</a:t>
            </a:r>
          </a:p>
          <a:p>
            <a:r>
              <a:rPr lang="en-US" dirty="0">
                <a:solidFill>
                  <a:schemeClr val="bg1"/>
                </a:solidFill>
              </a:rPr>
              <a:t>Speed: 5000 rpm</a:t>
            </a: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855" y="3744"/>
            <a:ext cx="8420784" cy="6676926"/>
          </a:xfrm>
          <a:prstGeom prst="rect">
            <a:avLst/>
          </a:prstGeom>
        </p:spPr>
      </p:pic>
    </p:spTree>
    <p:extLst>
      <p:ext uri="{BB962C8B-B14F-4D97-AF65-F5344CB8AC3E}">
        <p14:creationId xmlns:p14="http://schemas.microsoft.com/office/powerpoint/2010/main" val="2364029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A2B6CB-D6AE-D708-2C50-1D85F7401A1F}"/>
              </a:ext>
            </a:extLst>
          </p:cNvPr>
          <p:cNvPicPr>
            <a:picLocks noChangeAspect="1"/>
          </p:cNvPicPr>
          <p:nvPr/>
        </p:nvPicPr>
        <p:blipFill rotWithShape="1">
          <a:blip r:embed="rId2"/>
          <a:srcRect l="18834" r="16750" b="16889"/>
          <a:stretch/>
        </p:blipFill>
        <p:spPr>
          <a:xfrm>
            <a:off x="2169160" y="579120"/>
            <a:ext cx="7853680" cy="5699760"/>
          </a:xfrm>
          <a:prstGeom prst="rect">
            <a:avLst/>
          </a:prstGeom>
        </p:spPr>
      </p:pic>
    </p:spTree>
    <p:extLst>
      <p:ext uri="{BB962C8B-B14F-4D97-AF65-F5344CB8AC3E}">
        <p14:creationId xmlns:p14="http://schemas.microsoft.com/office/powerpoint/2010/main" val="3301642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ACA764-DB26-4AB5-4AFB-E12E8A93769E}"/>
              </a:ext>
            </a:extLst>
          </p:cNvPr>
          <p:cNvPicPr>
            <a:picLocks noChangeAspect="1"/>
          </p:cNvPicPr>
          <p:nvPr/>
        </p:nvPicPr>
        <p:blipFill rotWithShape="1">
          <a:blip r:embed="rId2"/>
          <a:srcRect l="30250" t="16889" r="27333" b="34666"/>
          <a:stretch/>
        </p:blipFill>
        <p:spPr>
          <a:xfrm>
            <a:off x="1818096" y="680720"/>
            <a:ext cx="8555807" cy="5496560"/>
          </a:xfrm>
          <a:prstGeom prst="rect">
            <a:avLst/>
          </a:prstGeom>
        </p:spPr>
      </p:pic>
    </p:spTree>
    <p:extLst>
      <p:ext uri="{BB962C8B-B14F-4D97-AF65-F5344CB8AC3E}">
        <p14:creationId xmlns:p14="http://schemas.microsoft.com/office/powerpoint/2010/main" val="2392168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51A26D-C0B8-DCF0-2B71-C22BC1E834E7}"/>
              </a:ext>
            </a:extLst>
          </p:cNvPr>
          <p:cNvPicPr>
            <a:picLocks noChangeAspect="1"/>
          </p:cNvPicPr>
          <p:nvPr/>
        </p:nvPicPr>
        <p:blipFill rotWithShape="1">
          <a:blip r:embed="rId2"/>
          <a:srcRect l="30500" t="16740" r="27666" b="37630"/>
          <a:stretch/>
        </p:blipFill>
        <p:spPr>
          <a:xfrm>
            <a:off x="1616660" y="680720"/>
            <a:ext cx="8958679" cy="5496560"/>
          </a:xfrm>
          <a:prstGeom prst="rect">
            <a:avLst/>
          </a:prstGeom>
        </p:spPr>
      </p:pic>
    </p:spTree>
    <p:extLst>
      <p:ext uri="{BB962C8B-B14F-4D97-AF65-F5344CB8AC3E}">
        <p14:creationId xmlns:p14="http://schemas.microsoft.com/office/powerpoint/2010/main" val="2948326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57C12F-2DDF-23E7-F9AC-ADA362D6C85F}"/>
              </a:ext>
            </a:extLst>
          </p:cNvPr>
          <p:cNvGrpSpPr/>
          <p:nvPr/>
        </p:nvGrpSpPr>
        <p:grpSpPr>
          <a:xfrm>
            <a:off x="1879600" y="670560"/>
            <a:ext cx="8432800" cy="5516880"/>
            <a:chOff x="3759200" y="1341120"/>
            <a:chExt cx="5161280" cy="3525520"/>
          </a:xfrm>
        </p:grpSpPr>
        <p:pic>
          <p:nvPicPr>
            <p:cNvPr id="3" name="Picture 2">
              <a:extLst>
                <a:ext uri="{FF2B5EF4-FFF2-40B4-BE49-F238E27FC236}">
                  <a16:creationId xmlns:a16="http://schemas.microsoft.com/office/drawing/2014/main" id="{29A696B9-1E1F-38F2-C2B7-D0FA60B02284}"/>
                </a:ext>
              </a:extLst>
            </p:cNvPr>
            <p:cNvPicPr>
              <a:picLocks noChangeAspect="1"/>
            </p:cNvPicPr>
            <p:nvPr/>
          </p:nvPicPr>
          <p:blipFill rotWithShape="1">
            <a:blip r:embed="rId2"/>
            <a:srcRect l="30834" t="25777" r="26833" b="29038"/>
            <a:stretch/>
          </p:blipFill>
          <p:spPr>
            <a:xfrm>
              <a:off x="3759200" y="1767840"/>
              <a:ext cx="5161280" cy="3098800"/>
            </a:xfrm>
            <a:prstGeom prst="rect">
              <a:avLst/>
            </a:prstGeom>
          </p:spPr>
        </p:pic>
        <p:pic>
          <p:nvPicPr>
            <p:cNvPr id="5" name="Picture 4">
              <a:extLst>
                <a:ext uri="{FF2B5EF4-FFF2-40B4-BE49-F238E27FC236}">
                  <a16:creationId xmlns:a16="http://schemas.microsoft.com/office/drawing/2014/main" id="{9AF1CE36-02BC-4986-C032-377C6DC77EC5}"/>
                </a:ext>
              </a:extLst>
            </p:cNvPr>
            <p:cNvPicPr>
              <a:picLocks noChangeAspect="1"/>
            </p:cNvPicPr>
            <p:nvPr/>
          </p:nvPicPr>
          <p:blipFill rotWithShape="1">
            <a:blip r:embed="rId2"/>
            <a:srcRect l="30834" t="14519" r="26833" b="79259"/>
            <a:stretch/>
          </p:blipFill>
          <p:spPr>
            <a:xfrm>
              <a:off x="3759200" y="1341120"/>
              <a:ext cx="5161280" cy="426720"/>
            </a:xfrm>
            <a:prstGeom prst="rect">
              <a:avLst/>
            </a:prstGeom>
          </p:spPr>
        </p:pic>
        <p:sp>
          <p:nvSpPr>
            <p:cNvPr id="6" name="Rectangle 5">
              <a:extLst>
                <a:ext uri="{FF2B5EF4-FFF2-40B4-BE49-F238E27FC236}">
                  <a16:creationId xmlns:a16="http://schemas.microsoft.com/office/drawing/2014/main" id="{97ED5C8F-160A-F3BE-D9F3-35399D9F9CA3}"/>
                </a:ext>
              </a:extLst>
            </p:cNvPr>
            <p:cNvSpPr/>
            <p:nvPr/>
          </p:nvSpPr>
          <p:spPr>
            <a:xfrm>
              <a:off x="3759200" y="4439920"/>
              <a:ext cx="3327400" cy="426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9766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70852-77B6-468E-AB33-6C1A9C5089ED}"/>
              </a:ext>
            </a:extLst>
          </p:cNvPr>
          <p:cNvPicPr>
            <a:picLocks noChangeAspect="1"/>
          </p:cNvPicPr>
          <p:nvPr/>
        </p:nvPicPr>
        <p:blipFill rotWithShape="1">
          <a:blip r:embed="rId2"/>
          <a:srcRect l="32250" t="56741" r="25417" b="35555"/>
          <a:stretch/>
        </p:blipFill>
        <p:spPr>
          <a:xfrm>
            <a:off x="3931920" y="3891280"/>
            <a:ext cx="5161280" cy="528320"/>
          </a:xfrm>
          <a:prstGeom prst="rect">
            <a:avLst/>
          </a:prstGeom>
        </p:spPr>
      </p:pic>
      <p:pic>
        <p:nvPicPr>
          <p:cNvPr id="5" name="Picture 4">
            <a:extLst>
              <a:ext uri="{FF2B5EF4-FFF2-40B4-BE49-F238E27FC236}">
                <a16:creationId xmlns:a16="http://schemas.microsoft.com/office/drawing/2014/main" id="{6BE8AABA-1681-F919-A19F-8B1B720CA901}"/>
              </a:ext>
            </a:extLst>
          </p:cNvPr>
          <p:cNvPicPr>
            <a:picLocks noChangeAspect="1"/>
          </p:cNvPicPr>
          <p:nvPr/>
        </p:nvPicPr>
        <p:blipFill rotWithShape="1">
          <a:blip r:embed="rId3"/>
          <a:srcRect l="49416" t="61037" r="41667" b="34519"/>
          <a:stretch/>
        </p:blipFill>
        <p:spPr>
          <a:xfrm>
            <a:off x="5552440" y="4612640"/>
            <a:ext cx="1087120" cy="304800"/>
          </a:xfrm>
          <a:prstGeom prst="rect">
            <a:avLst/>
          </a:prstGeom>
        </p:spPr>
      </p:pic>
      <p:pic>
        <p:nvPicPr>
          <p:cNvPr id="7" name="Picture 6">
            <a:extLst>
              <a:ext uri="{FF2B5EF4-FFF2-40B4-BE49-F238E27FC236}">
                <a16:creationId xmlns:a16="http://schemas.microsoft.com/office/drawing/2014/main" id="{E252FD0E-5188-E7B5-ADE2-368F321DCD12}"/>
              </a:ext>
            </a:extLst>
          </p:cNvPr>
          <p:cNvPicPr>
            <a:picLocks noChangeAspect="1"/>
          </p:cNvPicPr>
          <p:nvPr/>
        </p:nvPicPr>
        <p:blipFill rotWithShape="1">
          <a:blip r:embed="rId4"/>
          <a:srcRect l="30584" t="56741" r="27082" b="32740"/>
          <a:stretch/>
        </p:blipFill>
        <p:spPr>
          <a:xfrm>
            <a:off x="3926840" y="3068320"/>
            <a:ext cx="5161280" cy="721360"/>
          </a:xfrm>
          <a:prstGeom prst="rect">
            <a:avLst/>
          </a:prstGeom>
        </p:spPr>
      </p:pic>
    </p:spTree>
    <p:extLst>
      <p:ext uri="{BB962C8B-B14F-4D97-AF65-F5344CB8AC3E}">
        <p14:creationId xmlns:p14="http://schemas.microsoft.com/office/powerpoint/2010/main" val="16897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Text Box 6"/>
          <p:cNvSpPr txBox="1">
            <a:spLocks noChangeArrowheads="1"/>
          </p:cNvSpPr>
          <p:nvPr/>
        </p:nvSpPr>
        <p:spPr bwMode="auto">
          <a:xfrm>
            <a:off x="2327275" y="1428751"/>
            <a:ext cx="7753350" cy="119697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b="1" dirty="0">
                <a:solidFill>
                  <a:schemeClr val="bg1"/>
                </a:solidFill>
              </a:rPr>
              <a:t>1949</a:t>
            </a:r>
          </a:p>
          <a:p>
            <a:r>
              <a:rPr lang="en-US" altLang="en-US" sz="2400" dirty="0">
                <a:solidFill>
                  <a:schemeClr val="bg1"/>
                </a:solidFill>
              </a:rPr>
              <a:t>US Air Force asks MIT to develop a "numerically controlled" machine. </a:t>
            </a:r>
          </a:p>
        </p:txBody>
      </p:sp>
      <p:sp>
        <p:nvSpPr>
          <p:cNvPr id="35849" name="Rectangle 9"/>
          <p:cNvSpPr>
            <a:spLocks noChangeArrowheads="1"/>
          </p:cNvSpPr>
          <p:nvPr/>
        </p:nvSpPr>
        <p:spPr bwMode="auto">
          <a:xfrm>
            <a:off x="2327276" y="2880152"/>
            <a:ext cx="7900817" cy="830997"/>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1" dirty="0">
                <a:solidFill>
                  <a:schemeClr val="bg1"/>
                </a:solidFill>
              </a:rPr>
              <a:t>1952</a:t>
            </a:r>
          </a:p>
          <a:p>
            <a:pPr eaLnBrk="0" hangingPunct="0"/>
            <a:r>
              <a:rPr lang="en-US" altLang="en-US" sz="2400" dirty="0">
                <a:solidFill>
                  <a:schemeClr val="bg1"/>
                </a:solidFill>
              </a:rPr>
              <a:t>Prototype NC machine demonstrated (punched tape input)</a:t>
            </a:r>
          </a:p>
        </p:txBody>
      </p:sp>
      <p:sp>
        <p:nvSpPr>
          <p:cNvPr id="35850" name="Rectangle 10"/>
          <p:cNvSpPr>
            <a:spLocks noChangeArrowheads="1"/>
          </p:cNvSpPr>
          <p:nvPr/>
        </p:nvSpPr>
        <p:spPr bwMode="auto">
          <a:xfrm>
            <a:off x="2327275" y="3970765"/>
            <a:ext cx="8075480" cy="830997"/>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1" dirty="0">
                <a:solidFill>
                  <a:schemeClr val="bg1"/>
                </a:solidFill>
              </a:rPr>
              <a:t>1980-</a:t>
            </a:r>
          </a:p>
          <a:p>
            <a:pPr eaLnBrk="0" hangingPunct="0"/>
            <a:r>
              <a:rPr lang="en-US" altLang="en-US" sz="2400" dirty="0">
                <a:solidFill>
                  <a:schemeClr val="bg1"/>
                </a:solidFill>
              </a:rPr>
              <a:t>CNC machines (computer used to link directly to controller) </a:t>
            </a:r>
          </a:p>
        </p:txBody>
      </p:sp>
      <p:sp>
        <p:nvSpPr>
          <p:cNvPr id="35851" name="Rectangle 11"/>
          <p:cNvSpPr>
            <a:spLocks noChangeArrowheads="1"/>
          </p:cNvSpPr>
          <p:nvPr/>
        </p:nvSpPr>
        <p:spPr bwMode="auto">
          <a:xfrm>
            <a:off x="2327276" y="5060951"/>
            <a:ext cx="7527925" cy="119697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sz="2400" b="1" dirty="0">
                <a:solidFill>
                  <a:schemeClr val="bg1"/>
                </a:solidFill>
              </a:rPr>
              <a:t>1990-</a:t>
            </a:r>
          </a:p>
          <a:p>
            <a:pPr eaLnBrk="0" hangingPunct="0"/>
            <a:r>
              <a:rPr lang="en-US" altLang="en-US" sz="2400" dirty="0">
                <a:solidFill>
                  <a:schemeClr val="bg1"/>
                </a:solidFill>
              </a:rPr>
              <a:t>DNC: external computer “drip feeds” control programmer to machine tool controller</a:t>
            </a:r>
          </a:p>
        </p:txBody>
      </p:sp>
      <p:sp>
        <p:nvSpPr>
          <p:cNvPr id="7" name="Title 1"/>
          <p:cNvSpPr txBox="1">
            <a:spLocks/>
          </p:cNvSpPr>
          <p:nvPr/>
        </p:nvSpPr>
        <p:spPr>
          <a:xfrm>
            <a:off x="565276" y="404664"/>
            <a:ext cx="11237258" cy="1143000"/>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a:t>Machining Centers - A </a:t>
            </a:r>
            <a:r>
              <a:rPr lang="en-US" dirty="0"/>
              <a:t>bit of history</a:t>
            </a:r>
            <a:endParaRPr lang="en-IN" dirty="0"/>
          </a:p>
        </p:txBody>
      </p:sp>
    </p:spTree>
    <p:extLst>
      <p:ext uri="{BB962C8B-B14F-4D97-AF65-F5344CB8AC3E}">
        <p14:creationId xmlns:p14="http://schemas.microsoft.com/office/powerpoint/2010/main" val="1507445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E4A543-D206-379D-64AD-4D5ABEBD3CEC}"/>
              </a:ext>
            </a:extLst>
          </p:cNvPr>
          <p:cNvPicPr>
            <a:picLocks noChangeAspect="1"/>
          </p:cNvPicPr>
          <p:nvPr/>
        </p:nvPicPr>
        <p:blipFill rotWithShape="1">
          <a:blip r:embed="rId2"/>
          <a:srcRect l="30501" t="14869" r="27166" b="32740"/>
          <a:stretch/>
        </p:blipFill>
        <p:spPr>
          <a:xfrm>
            <a:off x="2361882" y="829635"/>
            <a:ext cx="7468235" cy="5198730"/>
          </a:xfrm>
          <a:prstGeom prst="rect">
            <a:avLst/>
          </a:prstGeom>
        </p:spPr>
      </p:pic>
    </p:spTree>
    <p:extLst>
      <p:ext uri="{BB962C8B-B14F-4D97-AF65-F5344CB8AC3E}">
        <p14:creationId xmlns:p14="http://schemas.microsoft.com/office/powerpoint/2010/main" val="262843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92FEA-E5AC-D236-3EF9-75B74FFCF7DD}"/>
              </a:ext>
            </a:extLst>
          </p:cNvPr>
          <p:cNvPicPr>
            <a:picLocks noChangeAspect="1"/>
          </p:cNvPicPr>
          <p:nvPr/>
        </p:nvPicPr>
        <p:blipFill rotWithShape="1">
          <a:blip r:embed="rId2"/>
          <a:srcRect l="30917" t="14667" r="25916" b="36000"/>
          <a:stretch/>
        </p:blipFill>
        <p:spPr>
          <a:xfrm>
            <a:off x="2123440" y="875211"/>
            <a:ext cx="7945120" cy="5107577"/>
          </a:xfrm>
          <a:prstGeom prst="rect">
            <a:avLst/>
          </a:prstGeom>
        </p:spPr>
      </p:pic>
    </p:spTree>
    <p:extLst>
      <p:ext uri="{BB962C8B-B14F-4D97-AF65-F5344CB8AC3E}">
        <p14:creationId xmlns:p14="http://schemas.microsoft.com/office/powerpoint/2010/main" val="3505449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70B8F-9DF1-B0E7-A17C-88D0A692C945}"/>
              </a:ext>
            </a:extLst>
          </p:cNvPr>
          <p:cNvPicPr>
            <a:picLocks noChangeAspect="1"/>
          </p:cNvPicPr>
          <p:nvPr/>
        </p:nvPicPr>
        <p:blipFill rotWithShape="1">
          <a:blip r:embed="rId2"/>
          <a:srcRect l="30667" t="14370" r="27083" b="37778"/>
          <a:stretch/>
        </p:blipFill>
        <p:spPr>
          <a:xfrm>
            <a:off x="1981483" y="807720"/>
            <a:ext cx="8229034" cy="5242560"/>
          </a:xfrm>
          <a:prstGeom prst="rect">
            <a:avLst/>
          </a:prstGeom>
        </p:spPr>
      </p:pic>
    </p:spTree>
    <p:extLst>
      <p:ext uri="{BB962C8B-B14F-4D97-AF65-F5344CB8AC3E}">
        <p14:creationId xmlns:p14="http://schemas.microsoft.com/office/powerpoint/2010/main" val="2020497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44534-E061-8424-679D-ABB57021AA17}"/>
              </a:ext>
            </a:extLst>
          </p:cNvPr>
          <p:cNvPicPr>
            <a:picLocks noChangeAspect="1"/>
          </p:cNvPicPr>
          <p:nvPr/>
        </p:nvPicPr>
        <p:blipFill rotWithShape="1">
          <a:blip r:embed="rId2"/>
          <a:srcRect l="29917" t="14816" r="31083" b="34814"/>
          <a:stretch/>
        </p:blipFill>
        <p:spPr>
          <a:xfrm>
            <a:off x="2153920" y="565095"/>
            <a:ext cx="7884160" cy="5727809"/>
          </a:xfrm>
          <a:prstGeom prst="rect">
            <a:avLst/>
          </a:prstGeom>
        </p:spPr>
      </p:pic>
    </p:spTree>
    <p:extLst>
      <p:ext uri="{BB962C8B-B14F-4D97-AF65-F5344CB8AC3E}">
        <p14:creationId xmlns:p14="http://schemas.microsoft.com/office/powerpoint/2010/main" val="4113766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8457C-3584-84ED-CEF9-9C6C98071D9F}"/>
              </a:ext>
            </a:extLst>
          </p:cNvPr>
          <p:cNvPicPr>
            <a:picLocks noChangeAspect="1"/>
          </p:cNvPicPr>
          <p:nvPr/>
        </p:nvPicPr>
        <p:blipFill rotWithShape="1">
          <a:blip r:embed="rId2"/>
          <a:srcRect l="30916" t="14667" r="30250" b="44889"/>
          <a:stretch/>
        </p:blipFill>
        <p:spPr>
          <a:xfrm>
            <a:off x="1310640" y="625559"/>
            <a:ext cx="9570720" cy="5606881"/>
          </a:xfrm>
          <a:prstGeom prst="rect">
            <a:avLst/>
          </a:prstGeom>
        </p:spPr>
      </p:pic>
    </p:spTree>
    <p:extLst>
      <p:ext uri="{BB962C8B-B14F-4D97-AF65-F5344CB8AC3E}">
        <p14:creationId xmlns:p14="http://schemas.microsoft.com/office/powerpoint/2010/main" val="2150637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C5A0B-A7D8-47D3-3BD3-5D7EACCF86D1}"/>
              </a:ext>
            </a:extLst>
          </p:cNvPr>
          <p:cNvPicPr>
            <a:picLocks noChangeAspect="1"/>
          </p:cNvPicPr>
          <p:nvPr/>
        </p:nvPicPr>
        <p:blipFill rotWithShape="1">
          <a:blip r:embed="rId2"/>
          <a:srcRect l="30001" t="14370" r="26749" b="34815"/>
          <a:stretch/>
        </p:blipFill>
        <p:spPr>
          <a:xfrm>
            <a:off x="1729984" y="543560"/>
            <a:ext cx="8732031" cy="5770880"/>
          </a:xfrm>
          <a:prstGeom prst="rect">
            <a:avLst/>
          </a:prstGeom>
        </p:spPr>
      </p:pic>
    </p:spTree>
    <p:extLst>
      <p:ext uri="{BB962C8B-B14F-4D97-AF65-F5344CB8AC3E}">
        <p14:creationId xmlns:p14="http://schemas.microsoft.com/office/powerpoint/2010/main" val="501423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187575" y="335907"/>
            <a:ext cx="4601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1">
                <a:solidFill>
                  <a:schemeClr val="bg1"/>
                </a:solidFill>
              </a:rPr>
              <a:t>Conventional milling machines</a:t>
            </a:r>
            <a:r>
              <a:rPr lang="en-US" altLang="en-US" sz="2400">
                <a:solidFill>
                  <a:schemeClr val="bg1"/>
                </a:solidFill>
              </a:rPr>
              <a:t> </a:t>
            </a:r>
          </a:p>
        </p:txBody>
      </p:sp>
      <p:sp>
        <p:nvSpPr>
          <p:cNvPr id="41987" name="Text Box 3"/>
          <p:cNvSpPr txBox="1">
            <a:spLocks noChangeArrowheads="1"/>
          </p:cNvSpPr>
          <p:nvPr/>
        </p:nvSpPr>
        <p:spPr bwMode="auto">
          <a:xfrm>
            <a:off x="2265363" y="6037263"/>
            <a:ext cx="25621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bg1"/>
                </a:solidFill>
              </a:rPr>
              <a:t>Vertical milling machine</a:t>
            </a:r>
          </a:p>
        </p:txBody>
      </p:sp>
      <p:pic>
        <p:nvPicPr>
          <p:cNvPr id="41988" name="Picture 4" descr="vic3V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576" y="985838"/>
            <a:ext cx="37433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7136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mil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004" y="804416"/>
            <a:ext cx="7704638" cy="587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275220" y="1071563"/>
            <a:ext cx="41047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bg1"/>
                </a:solidFill>
              </a:rPr>
              <a:t>Horizontal Milling machine architecture</a:t>
            </a:r>
          </a:p>
        </p:txBody>
      </p:sp>
      <p:sp>
        <p:nvSpPr>
          <p:cNvPr id="44038" name="Rectangle 6"/>
          <p:cNvSpPr>
            <a:spLocks noChangeArrowheads="1"/>
          </p:cNvSpPr>
          <p:nvPr/>
        </p:nvSpPr>
        <p:spPr bwMode="auto">
          <a:xfrm>
            <a:off x="2187575" y="335907"/>
            <a:ext cx="4601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1">
                <a:solidFill>
                  <a:schemeClr val="bg1"/>
                </a:solidFill>
              </a:rPr>
              <a:t>Conventional milling machines</a:t>
            </a:r>
            <a:r>
              <a:rPr lang="en-US" altLang="en-US" sz="2400">
                <a:solidFill>
                  <a:schemeClr val="bg1"/>
                </a:solidFill>
              </a:rPr>
              <a:t> </a:t>
            </a:r>
          </a:p>
        </p:txBody>
      </p:sp>
      <p:sp>
        <p:nvSpPr>
          <p:cNvPr id="44039" name="Text Box 7"/>
          <p:cNvSpPr txBox="1">
            <a:spLocks noChangeArrowheads="1"/>
          </p:cNvSpPr>
          <p:nvPr/>
        </p:nvSpPr>
        <p:spPr bwMode="auto">
          <a:xfrm>
            <a:off x="854242" y="4162925"/>
            <a:ext cx="3176337" cy="646331"/>
          </a:xfrm>
          <a:prstGeom prst="rect">
            <a:avLst/>
          </a:prstGeom>
          <a:solidFill>
            <a:srgbClr val="FFFF00"/>
          </a:solidFill>
          <a:ln w="9525">
            <a:solidFill>
              <a:srgbClr val="FF0000"/>
            </a:solidFill>
            <a:miter lim="800000"/>
            <a:headEnd/>
            <a:tailEnd/>
          </a:ln>
          <a:effectLst/>
        </p:spPr>
        <p:txBody>
          <a:bodyPr wrap="square">
            <a:spAutoFit/>
          </a:bodyPr>
          <a:lstStyle/>
          <a:p>
            <a:r>
              <a:rPr lang="en-US" altLang="en-US" b="1"/>
              <a:t>How does the table move along X- Y- and Z- axes ?</a:t>
            </a:r>
          </a:p>
        </p:txBody>
      </p:sp>
    </p:spTree>
    <p:extLst>
      <p:ext uri="{BB962C8B-B14F-4D97-AF65-F5344CB8AC3E}">
        <p14:creationId xmlns:p14="http://schemas.microsoft.com/office/powerpoint/2010/main" val="339408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187575" y="335907"/>
            <a:ext cx="4601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1">
                <a:solidFill>
                  <a:schemeClr val="bg1"/>
                </a:solidFill>
              </a:rPr>
              <a:t>Conventional milling machines</a:t>
            </a:r>
            <a:r>
              <a:rPr lang="en-US" altLang="en-US" sz="2400">
                <a:solidFill>
                  <a:schemeClr val="bg1"/>
                </a:solidFill>
              </a:rPr>
              <a:t> </a:t>
            </a:r>
          </a:p>
        </p:txBody>
      </p:sp>
      <p:pic>
        <p:nvPicPr>
          <p:cNvPr id="41988" name="Picture 4" descr="vic3V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982" y="-2044006"/>
            <a:ext cx="7752514" cy="117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735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988"/>
                                        </p:tgtEl>
                                        <p:attrNameLst>
                                          <p:attrName>style.visibility</p:attrName>
                                        </p:attrNameLst>
                                      </p:cBhvr>
                                      <p:to>
                                        <p:strVal val="visible"/>
                                      </p:to>
                                    </p:set>
                                    <p:anim calcmode="lin" valueType="num">
                                      <p:cBhvr>
                                        <p:cTn id="7" dur="1500" fill="hold"/>
                                        <p:tgtEl>
                                          <p:spTgt spid="41988"/>
                                        </p:tgtEl>
                                        <p:attrNameLst>
                                          <p:attrName>ppt_w</p:attrName>
                                        </p:attrNameLst>
                                      </p:cBhvr>
                                      <p:tavLst>
                                        <p:tav tm="0">
                                          <p:val>
                                            <p:fltVal val="0"/>
                                          </p:val>
                                        </p:tav>
                                        <p:tav tm="100000">
                                          <p:val>
                                            <p:strVal val="#ppt_w"/>
                                          </p:val>
                                        </p:tav>
                                      </p:tavLst>
                                    </p:anim>
                                    <p:anim calcmode="lin" valueType="num">
                                      <p:cBhvr>
                                        <p:cTn id="8" dur="1500" fill="hold"/>
                                        <p:tgtEl>
                                          <p:spTgt spid="41988"/>
                                        </p:tgtEl>
                                        <p:attrNameLst>
                                          <p:attrName>ppt_h</p:attrName>
                                        </p:attrNameLst>
                                      </p:cBhvr>
                                      <p:tavLst>
                                        <p:tav tm="0">
                                          <p:val>
                                            <p:fltVal val="0"/>
                                          </p:val>
                                        </p:tav>
                                        <p:tav tm="100000">
                                          <p:val>
                                            <p:strVal val="#ppt_h"/>
                                          </p:val>
                                        </p:tav>
                                      </p:tavLst>
                                    </p:anim>
                                    <p:animEffect transition="in" filter="fade">
                                      <p:cBhvr>
                                        <p:cTn id="9" dur="1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CNC</a:t>
            </a: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8</a:t>
            </a:fld>
            <a:endParaRPr kumimoji="0" lang="en-US"/>
          </a:p>
        </p:txBody>
      </p:sp>
      <p:sp>
        <p:nvSpPr>
          <p:cNvPr id="3" name="Content Placeholder 2"/>
          <p:cNvSpPr>
            <a:spLocks noGrp="1"/>
          </p:cNvSpPr>
          <p:nvPr>
            <p:ph sz="quarter" idx="1"/>
          </p:nvPr>
        </p:nvSpPr>
        <p:spPr/>
        <p:txBody>
          <a:bodyPr>
            <a:normAutofit lnSpcReduction="10000"/>
          </a:bodyPr>
          <a:lstStyle/>
          <a:p>
            <a:r>
              <a:rPr lang="en-IN" dirty="0"/>
              <a:t> Numerical control (NC) is the automation of machine tools that are operated by precisely programmed commands encoded on a storage medium, as opposed to controlled manually.</a:t>
            </a:r>
          </a:p>
          <a:p>
            <a:endParaRPr lang="en-IN" dirty="0"/>
          </a:p>
          <a:p>
            <a:r>
              <a:rPr lang="en-IN" dirty="0"/>
              <a:t> Most NC today is computer numerical control (CNC), in which computers play an integral part of the control. </a:t>
            </a:r>
          </a:p>
          <a:p>
            <a:endParaRPr lang="en-IN" dirty="0"/>
          </a:p>
          <a:p>
            <a:r>
              <a:rPr lang="en-IN" dirty="0"/>
              <a:t> In modern CNC systems, end-to-end component design is highly automated using computer-aided design (CAD) and computer-aided manufacturing (CAM) programs. </a:t>
            </a:r>
          </a:p>
        </p:txBody>
      </p:sp>
    </p:spTree>
    <p:extLst>
      <p:ext uri="{BB962C8B-B14F-4D97-AF65-F5344CB8AC3E}">
        <p14:creationId xmlns:p14="http://schemas.microsoft.com/office/powerpoint/2010/main" val="52393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Advantages of CNC</a:t>
            </a: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9</a:t>
            </a:fld>
            <a:endParaRPr kumimoji="0" lang="en-US"/>
          </a:p>
        </p:txBody>
      </p:sp>
      <p:sp>
        <p:nvSpPr>
          <p:cNvPr id="3" name="Content Placeholder 2"/>
          <p:cNvSpPr>
            <a:spLocks noGrp="1"/>
          </p:cNvSpPr>
          <p:nvPr>
            <p:ph sz="quarter" idx="1"/>
          </p:nvPr>
        </p:nvSpPr>
        <p:spPr>
          <a:xfrm>
            <a:off x="148391" y="1825625"/>
            <a:ext cx="11991474" cy="4351338"/>
          </a:xfrm>
        </p:spPr>
        <p:txBody>
          <a:bodyPr>
            <a:normAutofit/>
          </a:bodyPr>
          <a:lstStyle/>
          <a:p>
            <a:r>
              <a:rPr lang="en-IN" dirty="0"/>
              <a:t>CNC machines can be used continuously </a:t>
            </a:r>
          </a:p>
          <a:p>
            <a:r>
              <a:rPr lang="en-IN" dirty="0"/>
              <a:t>Batch production with high accuracy</a:t>
            </a:r>
          </a:p>
          <a:p>
            <a:r>
              <a:rPr lang="en-IN" dirty="0"/>
              <a:t>Can be updated by improving the software </a:t>
            </a:r>
          </a:p>
          <a:p>
            <a:r>
              <a:rPr lang="en-IN" dirty="0"/>
              <a:t>Training in the use of CNCs is available through the use of ‘virtual software’. </a:t>
            </a:r>
          </a:p>
          <a:p>
            <a:r>
              <a:rPr lang="en-IN" dirty="0"/>
              <a:t>Intricate detail machining</a:t>
            </a:r>
          </a:p>
          <a:p>
            <a:r>
              <a:rPr lang="en-IN" dirty="0"/>
              <a:t>No need to make a prototype or a model </a:t>
            </a:r>
          </a:p>
          <a:p>
            <a:r>
              <a:rPr lang="en-IN" dirty="0"/>
              <a:t>One person can supervise many CNC machines simultaneously – Economical and time saving</a:t>
            </a:r>
          </a:p>
        </p:txBody>
      </p:sp>
    </p:spTree>
    <p:extLst>
      <p:ext uri="{BB962C8B-B14F-4D97-AF65-F5344CB8AC3E}">
        <p14:creationId xmlns:p14="http://schemas.microsoft.com/office/powerpoint/2010/main" val="3836619270"/>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14961</TotalTime>
  <Words>1423</Words>
  <Application>Microsoft Office PowerPoint</Application>
  <PresentationFormat>Widescreen</PresentationFormat>
  <Paragraphs>241</Paragraphs>
  <Slides>45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Cambria</vt:lpstr>
      <vt:lpstr>Tahoma</vt:lpstr>
      <vt:lpstr>Times New Roman</vt:lpstr>
      <vt:lpstr>Wingdings</vt:lpstr>
      <vt:lpstr>Office Theme</vt:lpstr>
      <vt:lpstr>IC100  CNC Machine</vt:lpstr>
      <vt:lpstr>Principle of cutting</vt:lpstr>
      <vt:lpstr>Principle of cutting</vt:lpstr>
      <vt:lpstr>PowerPoint Presentation</vt:lpstr>
      <vt:lpstr>PowerPoint Presentation</vt:lpstr>
      <vt:lpstr>PowerPoint Presentation</vt:lpstr>
      <vt:lpstr>PowerPoint Presentation</vt:lpstr>
      <vt:lpstr>Introduction to CNC</vt:lpstr>
      <vt:lpstr>Advantages of CNC</vt:lpstr>
      <vt:lpstr>Disadvantages</vt:lpstr>
      <vt:lpstr>Operations in CNC</vt:lpstr>
      <vt:lpstr>PowerPoint Presentation</vt:lpstr>
      <vt:lpstr>Some principle components</vt:lpstr>
      <vt:lpstr>Elements of CNC Machine</vt:lpstr>
      <vt:lpstr>Types</vt:lpstr>
      <vt:lpstr>PowerPoint Presentation</vt:lpstr>
      <vt:lpstr>PowerPoint Presentation</vt:lpstr>
      <vt:lpstr>PowerPoint Presentation</vt:lpstr>
      <vt:lpstr>Open loop system – An example</vt:lpstr>
      <vt:lpstr>PowerPoint Presentation</vt:lpstr>
      <vt:lpstr>PowerPoint Presentation</vt:lpstr>
      <vt:lpstr>PowerPoint Presentation</vt:lpstr>
      <vt:lpstr>Absolute and relative dimensioning</vt:lpstr>
      <vt:lpstr>CNC Programming Basics </vt:lpstr>
      <vt:lpstr>CNC programming – Things to know</vt:lpstr>
      <vt:lpstr>Axes of CNC Machine Tool</vt:lpstr>
      <vt:lpstr>From 3-axis to 5-axis machining </vt:lpstr>
      <vt:lpstr>Five Axis CNC </vt:lpstr>
      <vt:lpstr>Application</vt:lpstr>
      <vt:lpstr>ADVANTAGES OF 5 AXIS CNC</vt:lpstr>
      <vt:lpstr>Programming the machines – G code</vt:lpstr>
      <vt:lpstr>Programming Key Letters</vt:lpstr>
      <vt:lpstr>Some essential G-codes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dc:title>
  <dc:creator>Jose Immanuel R</dc:creator>
  <cp:lastModifiedBy>purnendu das</cp:lastModifiedBy>
  <cp:revision>64</cp:revision>
  <dcterms:created xsi:type="dcterms:W3CDTF">2018-07-29T10:16:29Z</dcterms:created>
  <dcterms:modified xsi:type="dcterms:W3CDTF">2022-06-12T05:38:48Z</dcterms:modified>
</cp:coreProperties>
</file>